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0"/>
  </p:notesMasterIdLst>
  <p:sldIdLst>
    <p:sldId id="323" r:id="rId6"/>
    <p:sldId id="324" r:id="rId7"/>
    <p:sldId id="325" r:id="rId8"/>
    <p:sldId id="326" r:id="rId9"/>
    <p:sldId id="327" r:id="rId10"/>
    <p:sldId id="346" r:id="rId11"/>
    <p:sldId id="354" r:id="rId12"/>
    <p:sldId id="356" r:id="rId13"/>
    <p:sldId id="347" r:id="rId14"/>
    <p:sldId id="329" r:id="rId15"/>
    <p:sldId id="331" r:id="rId16"/>
    <p:sldId id="359" r:id="rId17"/>
    <p:sldId id="348" r:id="rId18"/>
    <p:sldId id="332" r:id="rId19"/>
    <p:sldId id="362" r:id="rId20"/>
    <p:sldId id="350" r:id="rId21"/>
    <p:sldId id="352" r:id="rId22"/>
    <p:sldId id="336" r:id="rId23"/>
    <p:sldId id="353" r:id="rId24"/>
    <p:sldId id="334" r:id="rId25"/>
    <p:sldId id="338" r:id="rId26"/>
    <p:sldId id="363" r:id="rId27"/>
    <p:sldId id="365" r:id="rId28"/>
    <p:sldId id="33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MONEY" initials="NM" lastIdx="5" clrIdx="0">
    <p:extLst>
      <p:ext uri="{19B8F6BF-5375-455C-9EA6-DF929625EA0E}">
        <p15:presenceInfo xmlns:p15="http://schemas.microsoft.com/office/powerpoint/2012/main" userId="c81e4bb8776f574d" providerId="Windows Live"/>
      </p:ext>
    </p:extLst>
  </p:cmAuthor>
  <p:cmAuthor id="2" name="Aronson, Morgan" initials="AM" lastIdx="6" clrIdx="1">
    <p:extLst>
      <p:ext uri="{19B8F6BF-5375-455C-9EA6-DF929625EA0E}">
        <p15:presenceInfo xmlns:p15="http://schemas.microsoft.com/office/powerpoint/2012/main" userId="S-1-5-21-1308705437-1779958508-1182739305-29406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DDF"/>
    <a:srgbClr val="FF7C80"/>
    <a:srgbClr val="5A566F"/>
    <a:srgbClr val="A85348"/>
    <a:srgbClr val="F1EEE3"/>
    <a:srgbClr val="343741"/>
    <a:srgbClr val="1A1446"/>
    <a:srgbClr val="B0B0B0"/>
    <a:srgbClr val="FFFFFF"/>
    <a:srgbClr val="06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11" autoAdjust="0"/>
  </p:normalViewPr>
  <p:slideViewPr>
    <p:cSldViewPr snapToGrid="0">
      <p:cViewPr varScale="1">
        <p:scale>
          <a:sx n="96" d="100"/>
          <a:sy n="96" d="100"/>
        </p:scale>
        <p:origin x="102" y="408"/>
      </p:cViewPr>
      <p:guideLst>
        <p:guide orient="horz" pos="413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785A-9EFB-49CD-9B41-642062DFD9C6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64D0-2C69-4527-83D1-E8DFDFF7A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1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Design thinking encourages organizations to </a:t>
            </a:r>
            <a:r>
              <a:rPr lang="en-US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focus on the people </a:t>
            </a:r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they're creating for.</a:t>
            </a:r>
          </a:p>
          <a:p>
            <a:endParaRPr lang="en-US" dirty="0">
              <a:solidFill>
                <a:srgbClr val="44546A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It’s about simple mindset shifts or ways of asking questions differently – </a:t>
            </a:r>
            <a:r>
              <a:rPr lang="en-US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 new way to look at problems.</a:t>
            </a:r>
            <a:endParaRPr lang="en-US" dirty="0">
              <a:solidFill>
                <a:srgbClr val="B3ADD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31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actually just finished a project in partnership with Yang Wei Neo on BIAV and three URAD Go For Coders where we actually used this process to better understand the interaction points between our </a:t>
            </a:r>
            <a:r>
              <a:rPr lang="en-US" dirty="0"/>
              <a:t>Hi Chelsea,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Thanks! Sounds good. Does the Monday after next work for everyone? It looks like it catches us right between travel and FTO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Best, </a:t>
            </a:r>
          </a:p>
          <a:p>
            <a:r>
              <a:rPr lang="en-US" dirty="0"/>
              <a:t>Maggie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Is Design Thinking Important?</a:t>
            </a:r>
            <a:endParaRPr lang="en-US" dirty="0"/>
          </a:p>
          <a:p>
            <a:pPr lvl="0"/>
            <a:r>
              <a:rPr lang="en-US" dirty="0"/>
              <a:t>It reduces the risk associated with launching new ideas.</a:t>
            </a:r>
          </a:p>
          <a:p>
            <a:pPr lvl="0"/>
            <a:r>
              <a:rPr lang="en-US" dirty="0"/>
              <a:t>It helps organizations learn faster.</a:t>
            </a:r>
          </a:p>
          <a:p>
            <a:pPr lvl="0"/>
            <a:r>
              <a:rPr lang="en-US"/>
              <a:t>It generates solutions that are innovative, not just incremental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4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actually just finished a project in partnership with Yang Wei Neo on BIAV and three URAD Go For Coders where we actually used this process to better understand the interaction points between our </a:t>
            </a:r>
            <a:r>
              <a:rPr lang="en-US" dirty="0"/>
              <a:t>Hi Chelsea,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Thanks! Sounds good. Does the Monday after next work for everyone? It looks like it catches us right between travel and FTO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Best, </a:t>
            </a:r>
          </a:p>
          <a:p>
            <a:r>
              <a:rPr lang="en-US"/>
              <a:t>Maggie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60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actually just finished a project in partnership with Yang Wei Neo on BIAV and three URAD Go For Coders where we actually used this process to better understand the interaction points between our </a:t>
            </a:r>
            <a:r>
              <a:rPr lang="en-US" dirty="0"/>
              <a:t>Hi Chelsea,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Thanks! Sounds good. Does the Monday after next work for everyone? It looks like it catches us right between travel and FTO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Best, </a:t>
            </a:r>
          </a:p>
          <a:p>
            <a:r>
              <a:rPr lang="en-US"/>
              <a:t>Maggie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90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Design thinking encourages organizations to </a:t>
            </a:r>
            <a:r>
              <a:rPr lang="en-US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focus on the people </a:t>
            </a:r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they're creating for.</a:t>
            </a:r>
          </a:p>
          <a:p>
            <a:endParaRPr lang="en-US" dirty="0">
              <a:solidFill>
                <a:srgbClr val="44546A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It’s about simple mindset shifts or ways of asking questions differently – </a:t>
            </a:r>
            <a:r>
              <a:rPr lang="en-US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 new way to look at problems.</a:t>
            </a:r>
            <a:endParaRPr lang="en-US" dirty="0">
              <a:solidFill>
                <a:srgbClr val="B3ADD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10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Design thinking encourages organizations to </a:t>
            </a:r>
            <a:r>
              <a:rPr lang="en-US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focus on the people </a:t>
            </a:r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they're creating for.</a:t>
            </a:r>
          </a:p>
          <a:p>
            <a:endParaRPr lang="en-US" dirty="0">
              <a:solidFill>
                <a:srgbClr val="44546A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It’s about simple mindset shifts or ways of asking questions differently – </a:t>
            </a:r>
            <a:r>
              <a:rPr lang="en-US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 new way to look at problems.</a:t>
            </a:r>
            <a:endParaRPr lang="en-US" dirty="0">
              <a:solidFill>
                <a:srgbClr val="B3ADD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5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actually just finished a project in partnership with Yang Wei Neo on BIAV and three URAD Go For Coders where we actually used this process to better understand the interaction points between our </a:t>
            </a:r>
            <a:r>
              <a:rPr lang="en-US" dirty="0"/>
              <a:t>Hi Chelsea,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Thanks! Sounds good. Does the Monday after next work for everyone? It looks like it catches us right between travel and FTO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Best, </a:t>
            </a:r>
          </a:p>
          <a:p>
            <a:r>
              <a:rPr lang="en-US"/>
              <a:t>Maggie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18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actually just finished a project in partnership with Yang Wei Neo on BIAV and three URAD Go For Coders where we actually used this process to better understand the interaction points between our </a:t>
            </a:r>
            <a:r>
              <a:rPr lang="en-US" dirty="0"/>
              <a:t>Hi Chelsea,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Thanks! Sounds good. Does the Monday after next work for everyone? It looks like it catches us right between travel and FTO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Best, </a:t>
            </a:r>
          </a:p>
          <a:p>
            <a:r>
              <a:rPr lang="en-US"/>
              <a:t>Maggie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3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Design thinking encourages organizations to </a:t>
            </a:r>
            <a:r>
              <a:rPr lang="en-US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focus on the people </a:t>
            </a:r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they're creating for.</a:t>
            </a:r>
          </a:p>
          <a:p>
            <a:endParaRPr lang="en-US" dirty="0">
              <a:solidFill>
                <a:srgbClr val="44546A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It’s about simple mindset shifts or ways of asking questions differently – </a:t>
            </a:r>
            <a:r>
              <a:rPr lang="en-US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 new way to look at problems.</a:t>
            </a:r>
            <a:endParaRPr lang="en-US" dirty="0">
              <a:solidFill>
                <a:srgbClr val="B3ADD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2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actually just finished a project in partnership with Yang Wei Neo on BIAV and three URAD Go For Coders where we actually used this process to better understand the interaction points between our </a:t>
            </a:r>
            <a:r>
              <a:rPr lang="en-US" dirty="0"/>
              <a:t>Hi Chelsea,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Thanks! Sounds good. Does the Monday after next work for everyone? It looks like it catches us right between travel and FTO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Best, </a:t>
            </a:r>
          </a:p>
          <a:p>
            <a:r>
              <a:rPr lang="en-US"/>
              <a:t>Maggie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57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The core of design thinking is getting actionable and knowing your questions. It’s about simple mindset shifts or ways of asking questions differently—a new way to look at problems.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26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Is Design Thinking Important?</a:t>
            </a:r>
            <a:endParaRPr lang="en-US" dirty="0"/>
          </a:p>
          <a:p>
            <a:pPr lvl="0"/>
            <a:r>
              <a:rPr lang="en-US" dirty="0"/>
              <a:t>It reduces the risk associated with launching new ideas.</a:t>
            </a:r>
          </a:p>
          <a:p>
            <a:pPr lvl="0"/>
            <a:r>
              <a:rPr lang="en-US" dirty="0"/>
              <a:t>It helps organizations learn faster.</a:t>
            </a:r>
          </a:p>
          <a:p>
            <a:pPr lvl="0"/>
            <a:r>
              <a:rPr lang="en-US"/>
              <a:t>It generates solutions that are innovative, not just incremental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9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Is Design Thinking Important?</a:t>
            </a:r>
            <a:endParaRPr lang="en-US" dirty="0"/>
          </a:p>
          <a:p>
            <a:pPr lvl="0"/>
            <a:r>
              <a:rPr lang="en-US" dirty="0"/>
              <a:t>It reduces the risk associated with launching new ideas.</a:t>
            </a:r>
          </a:p>
          <a:p>
            <a:pPr lvl="0"/>
            <a:r>
              <a:rPr lang="en-US" dirty="0"/>
              <a:t>It helps organizations learn faster.</a:t>
            </a:r>
          </a:p>
          <a:p>
            <a:pPr lvl="0"/>
            <a:r>
              <a:rPr lang="en-US"/>
              <a:t>It generates solutions that are innovative, not just incremental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actually just finished a project in partnership with Yang Wei Neo on BIAV and three URAD Go For Coders where we actually used this process to better understand the interaction points between our </a:t>
            </a:r>
            <a:r>
              <a:rPr lang="en-US" dirty="0"/>
              <a:t>Hi Chelsea,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Thanks! Sounds good. Does the Monday after next work for everyone? It looks like it catches us right between travel and FTO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Best, </a:t>
            </a:r>
          </a:p>
          <a:p>
            <a:r>
              <a:rPr lang="en-US"/>
              <a:t>Maggie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5826B-8199-4ED0-8427-5A5011F850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24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41" y="6272430"/>
            <a:ext cx="8551926" cy="467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05908" y="1722474"/>
            <a:ext cx="8277743" cy="1594883"/>
          </a:xfrm>
        </p:spPr>
        <p:txBody>
          <a:bodyPr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05909" y="3405450"/>
            <a:ext cx="8277743" cy="397661"/>
          </a:xfrm>
        </p:spPr>
        <p:txBody>
          <a:bodyPr anchor="t">
            <a:no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0"/>
          </p:nvPr>
        </p:nvSpPr>
        <p:spPr>
          <a:xfrm>
            <a:off x="405908" y="3927379"/>
            <a:ext cx="8277743" cy="409408"/>
          </a:xfrm>
        </p:spPr>
        <p:txBody>
          <a:bodyPr anchor="ctr">
            <a:no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9"/>
          <p:cNvSpPr txBox="1">
            <a:spLocks/>
          </p:cNvSpPr>
          <p:nvPr userDrawn="1"/>
        </p:nvSpPr>
        <p:spPr>
          <a:xfrm>
            <a:off x="135166" y="6314206"/>
            <a:ext cx="2996996" cy="3854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875" indent="-1920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88963" indent="-168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699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0913" indent="-1571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50" dirty="0">
                <a:solidFill>
                  <a:srgbClr val="1A1446"/>
                </a:solidFill>
              </a:rPr>
              <a:t>GRM Product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2C5812-C15A-428F-AB7A-9E4F62924C10}"/>
              </a:ext>
            </a:extLst>
          </p:cNvPr>
          <p:cNvGrpSpPr/>
          <p:nvPr userDrawn="1"/>
        </p:nvGrpSpPr>
        <p:grpSpPr>
          <a:xfrm>
            <a:off x="8696712" y="6272480"/>
            <a:ext cx="346330" cy="469521"/>
            <a:chOff x="11613545" y="6272479"/>
            <a:chExt cx="461773" cy="46952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6B8CD5-A813-403D-B3CF-D48D9D599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13545" y="6272479"/>
              <a:ext cx="461773" cy="46952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DD94C4-96CC-42B8-B318-6685880B8FA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491"/>
            <a:stretch/>
          </p:blipFill>
          <p:spPr>
            <a:xfrm>
              <a:off x="11718819" y="6325130"/>
              <a:ext cx="277918" cy="36330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 userDrawn="1"/>
        </p:nvGrpSpPr>
        <p:grpSpPr bwMode="gray">
          <a:xfrm>
            <a:off x="317979" y="436000"/>
            <a:ext cx="2100370" cy="728507"/>
            <a:chOff x="3387726" y="2736850"/>
            <a:chExt cx="5411788" cy="1384300"/>
          </a:xfrm>
        </p:grpSpPr>
        <p:sp>
          <p:nvSpPr>
            <p:cNvPr id="15" name="Freeform 55"/>
            <p:cNvSpPr>
              <a:spLocks/>
            </p:cNvSpPr>
            <p:nvPr/>
          </p:nvSpPr>
          <p:spPr bwMode="gray">
            <a:xfrm>
              <a:off x="4462463" y="3157538"/>
              <a:ext cx="331788" cy="419100"/>
            </a:xfrm>
            <a:custGeom>
              <a:avLst/>
              <a:gdLst>
                <a:gd name="T0" fmla="*/ 39 w 88"/>
                <a:gd name="T1" fmla="*/ 92 h 111"/>
                <a:gd name="T2" fmla="*/ 56 w 88"/>
                <a:gd name="T3" fmla="*/ 104 h 111"/>
                <a:gd name="T4" fmla="*/ 85 w 88"/>
                <a:gd name="T5" fmla="*/ 82 h 111"/>
                <a:gd name="T6" fmla="*/ 88 w 88"/>
                <a:gd name="T7" fmla="*/ 82 h 111"/>
                <a:gd name="T8" fmla="*/ 85 w 88"/>
                <a:gd name="T9" fmla="*/ 111 h 111"/>
                <a:gd name="T10" fmla="*/ 0 w 88"/>
                <a:gd name="T11" fmla="*/ 111 h 111"/>
                <a:gd name="T12" fmla="*/ 0 w 88"/>
                <a:gd name="T13" fmla="*/ 107 h 111"/>
                <a:gd name="T14" fmla="*/ 14 w 88"/>
                <a:gd name="T15" fmla="*/ 89 h 111"/>
                <a:gd name="T16" fmla="*/ 14 w 88"/>
                <a:gd name="T17" fmla="*/ 18 h 111"/>
                <a:gd name="T18" fmla="*/ 0 w 88"/>
                <a:gd name="T19" fmla="*/ 3 h 111"/>
                <a:gd name="T20" fmla="*/ 0 w 88"/>
                <a:gd name="T21" fmla="*/ 0 h 111"/>
                <a:gd name="T22" fmla="*/ 53 w 88"/>
                <a:gd name="T23" fmla="*/ 0 h 111"/>
                <a:gd name="T24" fmla="*/ 53 w 88"/>
                <a:gd name="T25" fmla="*/ 3 h 111"/>
                <a:gd name="T26" fmla="*/ 39 w 88"/>
                <a:gd name="T27" fmla="*/ 18 h 111"/>
                <a:gd name="T28" fmla="*/ 39 w 88"/>
                <a:gd name="T2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11">
                  <a:moveTo>
                    <a:pt x="39" y="92"/>
                  </a:moveTo>
                  <a:cubicBezTo>
                    <a:pt x="39" y="102"/>
                    <a:pt x="43" y="104"/>
                    <a:pt x="56" y="104"/>
                  </a:cubicBezTo>
                  <a:cubicBezTo>
                    <a:pt x="70" y="104"/>
                    <a:pt x="76" y="100"/>
                    <a:pt x="85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13" y="104"/>
                    <a:pt x="14" y="101"/>
                    <a:pt x="14" y="8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9"/>
                    <a:pt x="12" y="6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2" y="6"/>
                    <a:pt x="39" y="8"/>
                    <a:pt x="39" y="18"/>
                  </a:cubicBezTo>
                  <a:lnTo>
                    <a:pt x="39" y="9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56"/>
            <p:cNvSpPr>
              <a:spLocks noEditPoints="1"/>
            </p:cNvSpPr>
            <p:nvPr/>
          </p:nvSpPr>
          <p:spPr bwMode="gray">
            <a:xfrm>
              <a:off x="4800601" y="3125788"/>
              <a:ext cx="173038" cy="450850"/>
            </a:xfrm>
            <a:custGeom>
              <a:avLst/>
              <a:gdLst>
                <a:gd name="T0" fmla="*/ 34 w 46"/>
                <a:gd name="T1" fmla="*/ 103 h 119"/>
                <a:gd name="T2" fmla="*/ 46 w 46"/>
                <a:gd name="T3" fmla="*/ 115 h 119"/>
                <a:gd name="T4" fmla="*/ 46 w 46"/>
                <a:gd name="T5" fmla="*/ 119 h 119"/>
                <a:gd name="T6" fmla="*/ 1 w 46"/>
                <a:gd name="T7" fmla="*/ 119 h 119"/>
                <a:gd name="T8" fmla="*/ 1 w 46"/>
                <a:gd name="T9" fmla="*/ 115 h 119"/>
                <a:gd name="T10" fmla="*/ 13 w 46"/>
                <a:gd name="T11" fmla="*/ 102 h 119"/>
                <a:gd name="T12" fmla="*/ 13 w 46"/>
                <a:gd name="T13" fmla="*/ 64 h 119"/>
                <a:gd name="T14" fmla="*/ 0 w 46"/>
                <a:gd name="T15" fmla="*/ 50 h 119"/>
                <a:gd name="T16" fmla="*/ 0 w 46"/>
                <a:gd name="T17" fmla="*/ 47 h 119"/>
                <a:gd name="T18" fmla="*/ 31 w 46"/>
                <a:gd name="T19" fmla="*/ 44 h 119"/>
                <a:gd name="T20" fmla="*/ 34 w 46"/>
                <a:gd name="T21" fmla="*/ 44 h 119"/>
                <a:gd name="T22" fmla="*/ 34 w 46"/>
                <a:gd name="T23" fmla="*/ 103 h 119"/>
                <a:gd name="T24" fmla="*/ 23 w 46"/>
                <a:gd name="T25" fmla="*/ 0 h 119"/>
                <a:gd name="T26" fmla="*/ 36 w 46"/>
                <a:gd name="T27" fmla="*/ 12 h 119"/>
                <a:gd name="T28" fmla="*/ 23 w 46"/>
                <a:gd name="T29" fmla="*/ 25 h 119"/>
                <a:gd name="T30" fmla="*/ 11 w 46"/>
                <a:gd name="T31" fmla="*/ 12 h 119"/>
                <a:gd name="T32" fmla="*/ 23 w 46"/>
                <a:gd name="T3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19">
                  <a:moveTo>
                    <a:pt x="34" y="103"/>
                  </a:moveTo>
                  <a:cubicBezTo>
                    <a:pt x="34" y="110"/>
                    <a:pt x="38" y="114"/>
                    <a:pt x="46" y="115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10" y="114"/>
                    <a:pt x="13" y="111"/>
                    <a:pt x="13" y="102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55"/>
                    <a:pt x="10" y="52"/>
                    <a:pt x="0" y="5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4" y="44"/>
                    <a:pt x="34" y="44"/>
                    <a:pt x="34" y="44"/>
                  </a:cubicBezTo>
                  <a:lnTo>
                    <a:pt x="34" y="103"/>
                  </a:lnTo>
                  <a:close/>
                  <a:moveTo>
                    <a:pt x="23" y="0"/>
                  </a:moveTo>
                  <a:cubicBezTo>
                    <a:pt x="30" y="0"/>
                    <a:pt x="36" y="5"/>
                    <a:pt x="36" y="12"/>
                  </a:cubicBezTo>
                  <a:cubicBezTo>
                    <a:pt x="36" y="19"/>
                    <a:pt x="30" y="25"/>
                    <a:pt x="23" y="25"/>
                  </a:cubicBezTo>
                  <a:cubicBezTo>
                    <a:pt x="17" y="25"/>
                    <a:pt x="11" y="19"/>
                    <a:pt x="11" y="12"/>
                  </a:cubicBezTo>
                  <a:cubicBezTo>
                    <a:pt x="11" y="5"/>
                    <a:pt x="17" y="0"/>
                    <a:pt x="23" y="0"/>
                  </a:cubicBezTo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57"/>
            <p:cNvSpPr>
              <a:spLocks noEditPoints="1"/>
            </p:cNvSpPr>
            <p:nvPr/>
          </p:nvSpPr>
          <p:spPr bwMode="gray">
            <a:xfrm>
              <a:off x="4984751" y="3125788"/>
              <a:ext cx="354013" cy="458788"/>
            </a:xfrm>
            <a:custGeom>
              <a:avLst/>
              <a:gdLst>
                <a:gd name="T0" fmla="*/ 32 w 94"/>
                <a:gd name="T1" fmla="*/ 62 h 121"/>
                <a:gd name="T2" fmla="*/ 49 w 94"/>
                <a:gd name="T3" fmla="*/ 54 h 121"/>
                <a:gd name="T4" fmla="*/ 70 w 94"/>
                <a:gd name="T5" fmla="*/ 84 h 121"/>
                <a:gd name="T6" fmla="*/ 43 w 94"/>
                <a:gd name="T7" fmla="*/ 116 h 121"/>
                <a:gd name="T8" fmla="*/ 32 w 94"/>
                <a:gd name="T9" fmla="*/ 104 h 121"/>
                <a:gd name="T10" fmla="*/ 32 w 94"/>
                <a:gd name="T11" fmla="*/ 62 h 121"/>
                <a:gd name="T12" fmla="*/ 32 w 94"/>
                <a:gd name="T13" fmla="*/ 0 h 121"/>
                <a:gd name="T14" fmla="*/ 29 w 94"/>
                <a:gd name="T15" fmla="*/ 0 h 121"/>
                <a:gd name="T16" fmla="*/ 0 w 94"/>
                <a:gd name="T17" fmla="*/ 2 h 121"/>
                <a:gd name="T18" fmla="*/ 0 w 94"/>
                <a:gd name="T19" fmla="*/ 5 h 121"/>
                <a:gd name="T20" fmla="*/ 10 w 94"/>
                <a:gd name="T21" fmla="*/ 16 h 121"/>
                <a:gd name="T22" fmla="*/ 10 w 94"/>
                <a:gd name="T23" fmla="*/ 119 h 121"/>
                <a:gd name="T24" fmla="*/ 45 w 94"/>
                <a:gd name="T25" fmla="*/ 121 h 121"/>
                <a:gd name="T26" fmla="*/ 94 w 94"/>
                <a:gd name="T27" fmla="*/ 81 h 121"/>
                <a:gd name="T28" fmla="*/ 59 w 94"/>
                <a:gd name="T29" fmla="*/ 44 h 121"/>
                <a:gd name="T30" fmla="*/ 32 w 94"/>
                <a:gd name="T31" fmla="*/ 57 h 121"/>
                <a:gd name="T32" fmla="*/ 32 w 94"/>
                <a:gd name="T3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21">
                  <a:moveTo>
                    <a:pt x="32" y="62"/>
                  </a:moveTo>
                  <a:cubicBezTo>
                    <a:pt x="39" y="56"/>
                    <a:pt x="43" y="54"/>
                    <a:pt x="49" y="54"/>
                  </a:cubicBezTo>
                  <a:cubicBezTo>
                    <a:pt x="61" y="54"/>
                    <a:pt x="70" y="66"/>
                    <a:pt x="70" y="84"/>
                  </a:cubicBezTo>
                  <a:cubicBezTo>
                    <a:pt x="70" y="107"/>
                    <a:pt x="59" y="116"/>
                    <a:pt x="43" y="116"/>
                  </a:cubicBezTo>
                  <a:cubicBezTo>
                    <a:pt x="35" y="116"/>
                    <a:pt x="32" y="113"/>
                    <a:pt x="32" y="104"/>
                  </a:cubicBezTo>
                  <a:lnTo>
                    <a:pt x="32" y="62"/>
                  </a:lnTo>
                  <a:close/>
                  <a:moveTo>
                    <a:pt x="3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6"/>
                    <a:pt x="10" y="10"/>
                    <a:pt x="10" y="16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21" y="121"/>
                    <a:pt x="32" y="121"/>
                    <a:pt x="45" y="121"/>
                  </a:cubicBezTo>
                  <a:cubicBezTo>
                    <a:pt x="80" y="121"/>
                    <a:pt x="94" y="103"/>
                    <a:pt x="94" y="81"/>
                  </a:cubicBezTo>
                  <a:cubicBezTo>
                    <a:pt x="94" y="60"/>
                    <a:pt x="79" y="44"/>
                    <a:pt x="59" y="44"/>
                  </a:cubicBezTo>
                  <a:cubicBezTo>
                    <a:pt x="49" y="44"/>
                    <a:pt x="40" y="48"/>
                    <a:pt x="32" y="57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58"/>
            <p:cNvSpPr>
              <a:spLocks noEditPoints="1"/>
            </p:cNvSpPr>
            <p:nvPr/>
          </p:nvSpPr>
          <p:spPr bwMode="gray">
            <a:xfrm>
              <a:off x="5368926" y="3292475"/>
              <a:ext cx="288925" cy="292100"/>
            </a:xfrm>
            <a:custGeom>
              <a:avLst/>
              <a:gdLst>
                <a:gd name="T0" fmla="*/ 23 w 77"/>
                <a:gd name="T1" fmla="*/ 28 h 77"/>
                <a:gd name="T2" fmla="*/ 38 w 77"/>
                <a:gd name="T3" fmla="*/ 5 h 77"/>
                <a:gd name="T4" fmla="*/ 54 w 77"/>
                <a:gd name="T5" fmla="*/ 28 h 77"/>
                <a:gd name="T6" fmla="*/ 23 w 77"/>
                <a:gd name="T7" fmla="*/ 28 h 77"/>
                <a:gd name="T8" fmla="*/ 77 w 77"/>
                <a:gd name="T9" fmla="*/ 33 h 77"/>
                <a:gd name="T10" fmla="*/ 40 w 77"/>
                <a:gd name="T11" fmla="*/ 0 h 77"/>
                <a:gd name="T12" fmla="*/ 0 w 77"/>
                <a:gd name="T13" fmla="*/ 39 h 77"/>
                <a:gd name="T14" fmla="*/ 39 w 77"/>
                <a:gd name="T15" fmla="*/ 77 h 77"/>
                <a:gd name="T16" fmla="*/ 77 w 77"/>
                <a:gd name="T17" fmla="*/ 53 h 77"/>
                <a:gd name="T18" fmla="*/ 74 w 77"/>
                <a:gd name="T19" fmla="*/ 53 h 77"/>
                <a:gd name="T20" fmla="*/ 48 w 77"/>
                <a:gd name="T21" fmla="*/ 68 h 77"/>
                <a:gd name="T22" fmla="*/ 23 w 77"/>
                <a:gd name="T23" fmla="*/ 33 h 77"/>
                <a:gd name="T24" fmla="*/ 77 w 77"/>
                <a:gd name="T25" fmla="*/ 3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7">
                  <a:moveTo>
                    <a:pt x="23" y="28"/>
                  </a:moveTo>
                  <a:cubicBezTo>
                    <a:pt x="24" y="14"/>
                    <a:pt x="29" y="5"/>
                    <a:pt x="38" y="5"/>
                  </a:cubicBezTo>
                  <a:cubicBezTo>
                    <a:pt x="47" y="5"/>
                    <a:pt x="53" y="15"/>
                    <a:pt x="54" y="28"/>
                  </a:cubicBezTo>
                  <a:lnTo>
                    <a:pt x="23" y="28"/>
                  </a:lnTo>
                  <a:close/>
                  <a:moveTo>
                    <a:pt x="77" y="33"/>
                  </a:moveTo>
                  <a:cubicBezTo>
                    <a:pt x="75" y="13"/>
                    <a:pt x="60" y="0"/>
                    <a:pt x="40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61"/>
                    <a:pt x="17" y="77"/>
                    <a:pt x="39" y="77"/>
                  </a:cubicBezTo>
                  <a:cubicBezTo>
                    <a:pt x="56" y="77"/>
                    <a:pt x="71" y="68"/>
                    <a:pt x="77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67" y="63"/>
                    <a:pt x="59" y="68"/>
                    <a:pt x="48" y="68"/>
                  </a:cubicBezTo>
                  <a:cubicBezTo>
                    <a:pt x="35" y="68"/>
                    <a:pt x="22" y="56"/>
                    <a:pt x="23" y="33"/>
                  </a:cubicBezTo>
                  <a:lnTo>
                    <a:pt x="77" y="3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59"/>
            <p:cNvSpPr>
              <a:spLocks/>
            </p:cNvSpPr>
            <p:nvPr/>
          </p:nvSpPr>
          <p:spPr bwMode="gray">
            <a:xfrm>
              <a:off x="5665788" y="3292475"/>
              <a:ext cx="269875" cy="284163"/>
            </a:xfrm>
            <a:custGeom>
              <a:avLst/>
              <a:gdLst>
                <a:gd name="T0" fmla="*/ 67 w 72"/>
                <a:gd name="T1" fmla="*/ 28 h 75"/>
                <a:gd name="T2" fmla="*/ 51 w 72"/>
                <a:gd name="T3" fmla="*/ 19 h 75"/>
                <a:gd name="T4" fmla="*/ 35 w 72"/>
                <a:gd name="T5" fmla="*/ 29 h 75"/>
                <a:gd name="T6" fmla="*/ 35 w 72"/>
                <a:gd name="T7" fmla="*/ 58 h 75"/>
                <a:gd name="T8" fmla="*/ 47 w 72"/>
                <a:gd name="T9" fmla="*/ 71 h 75"/>
                <a:gd name="T10" fmla="*/ 47 w 72"/>
                <a:gd name="T11" fmla="*/ 75 h 75"/>
                <a:gd name="T12" fmla="*/ 2 w 72"/>
                <a:gd name="T13" fmla="*/ 75 h 75"/>
                <a:gd name="T14" fmla="*/ 2 w 72"/>
                <a:gd name="T15" fmla="*/ 71 h 75"/>
                <a:gd name="T16" fmla="*/ 14 w 72"/>
                <a:gd name="T17" fmla="*/ 58 h 75"/>
                <a:gd name="T18" fmla="*/ 14 w 72"/>
                <a:gd name="T19" fmla="*/ 20 h 75"/>
                <a:gd name="T20" fmla="*/ 0 w 72"/>
                <a:gd name="T21" fmla="*/ 6 h 75"/>
                <a:gd name="T22" fmla="*/ 0 w 72"/>
                <a:gd name="T23" fmla="*/ 3 h 75"/>
                <a:gd name="T24" fmla="*/ 32 w 72"/>
                <a:gd name="T25" fmla="*/ 0 h 75"/>
                <a:gd name="T26" fmla="*/ 35 w 72"/>
                <a:gd name="T27" fmla="*/ 0 h 75"/>
                <a:gd name="T28" fmla="*/ 35 w 72"/>
                <a:gd name="T29" fmla="*/ 23 h 75"/>
                <a:gd name="T30" fmla="*/ 35 w 72"/>
                <a:gd name="T31" fmla="*/ 23 h 75"/>
                <a:gd name="T32" fmla="*/ 59 w 72"/>
                <a:gd name="T33" fmla="*/ 0 h 75"/>
                <a:gd name="T34" fmla="*/ 72 w 72"/>
                <a:gd name="T35" fmla="*/ 6 h 75"/>
                <a:gd name="T36" fmla="*/ 67 w 72"/>
                <a:gd name="T37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5">
                  <a:moveTo>
                    <a:pt x="67" y="28"/>
                  </a:moveTo>
                  <a:cubicBezTo>
                    <a:pt x="61" y="22"/>
                    <a:pt x="56" y="19"/>
                    <a:pt x="51" y="19"/>
                  </a:cubicBezTo>
                  <a:cubicBezTo>
                    <a:pt x="44" y="19"/>
                    <a:pt x="40" y="21"/>
                    <a:pt x="35" y="2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67"/>
                    <a:pt x="37" y="69"/>
                    <a:pt x="47" y="71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1" y="69"/>
                    <a:pt x="14" y="66"/>
                    <a:pt x="14" y="5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1"/>
                    <a:pt x="10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42" y="7"/>
                    <a:pt x="50" y="0"/>
                    <a:pt x="59" y="0"/>
                  </a:cubicBezTo>
                  <a:cubicBezTo>
                    <a:pt x="64" y="0"/>
                    <a:pt x="68" y="2"/>
                    <a:pt x="72" y="6"/>
                  </a:cubicBezTo>
                  <a:lnTo>
                    <a:pt x="67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60"/>
            <p:cNvSpPr>
              <a:spLocks/>
            </p:cNvSpPr>
            <p:nvPr/>
          </p:nvSpPr>
          <p:spPr bwMode="gray">
            <a:xfrm>
              <a:off x="5943601" y="3198813"/>
              <a:ext cx="541338" cy="588963"/>
            </a:xfrm>
            <a:custGeom>
              <a:avLst/>
              <a:gdLst>
                <a:gd name="T0" fmla="*/ 114 w 144"/>
                <a:gd name="T1" fmla="*/ 28 h 156"/>
                <a:gd name="T2" fmla="*/ 114 w 144"/>
                <a:gd name="T3" fmla="*/ 31 h 156"/>
                <a:gd name="T4" fmla="*/ 119 w 144"/>
                <a:gd name="T5" fmla="*/ 54 h 156"/>
                <a:gd name="T6" fmla="*/ 109 w 144"/>
                <a:gd name="T7" fmla="*/ 77 h 156"/>
                <a:gd name="T8" fmla="*/ 94 w 144"/>
                <a:gd name="T9" fmla="*/ 46 h 156"/>
                <a:gd name="T10" fmla="*/ 97 w 144"/>
                <a:gd name="T11" fmla="*/ 31 h 156"/>
                <a:gd name="T12" fmla="*/ 97 w 144"/>
                <a:gd name="T13" fmla="*/ 28 h 156"/>
                <a:gd name="T14" fmla="*/ 56 w 144"/>
                <a:gd name="T15" fmla="*/ 28 h 156"/>
                <a:gd name="T16" fmla="*/ 55 w 144"/>
                <a:gd name="T17" fmla="*/ 28 h 156"/>
                <a:gd name="T18" fmla="*/ 34 w 144"/>
                <a:gd name="T19" fmla="*/ 28 h 156"/>
                <a:gd name="T20" fmla="*/ 34 w 144"/>
                <a:gd name="T21" fmla="*/ 0 h 156"/>
                <a:gd name="T22" fmla="*/ 30 w 144"/>
                <a:gd name="T23" fmla="*/ 0 h 156"/>
                <a:gd name="T24" fmla="*/ 0 w 144"/>
                <a:gd name="T25" fmla="*/ 30 h 156"/>
                <a:gd name="T26" fmla="*/ 0 w 144"/>
                <a:gd name="T27" fmla="*/ 34 h 156"/>
                <a:gd name="T28" fmla="*/ 13 w 144"/>
                <a:gd name="T29" fmla="*/ 34 h 156"/>
                <a:gd name="T30" fmla="*/ 13 w 144"/>
                <a:gd name="T31" fmla="*/ 80 h 156"/>
                <a:gd name="T32" fmla="*/ 37 w 144"/>
                <a:gd name="T33" fmla="*/ 102 h 156"/>
                <a:gd name="T34" fmla="*/ 60 w 144"/>
                <a:gd name="T35" fmla="*/ 90 h 156"/>
                <a:gd name="T36" fmla="*/ 58 w 144"/>
                <a:gd name="T37" fmla="*/ 88 h 156"/>
                <a:gd name="T38" fmla="*/ 47 w 144"/>
                <a:gd name="T39" fmla="*/ 93 h 156"/>
                <a:gd name="T40" fmla="*/ 34 w 144"/>
                <a:gd name="T41" fmla="*/ 75 h 156"/>
                <a:gd name="T42" fmla="*/ 34 w 144"/>
                <a:gd name="T43" fmla="*/ 34 h 156"/>
                <a:gd name="T44" fmla="*/ 53 w 144"/>
                <a:gd name="T45" fmla="*/ 34 h 156"/>
                <a:gd name="T46" fmla="*/ 71 w 144"/>
                <a:gd name="T47" fmla="*/ 47 h 156"/>
                <a:gd name="T48" fmla="*/ 97 w 144"/>
                <a:gd name="T49" fmla="*/ 102 h 156"/>
                <a:gd name="T50" fmla="*/ 68 w 144"/>
                <a:gd name="T51" fmla="*/ 136 h 156"/>
                <a:gd name="T52" fmla="*/ 58 w 144"/>
                <a:gd name="T53" fmla="*/ 134 h 156"/>
                <a:gd name="T54" fmla="*/ 54 w 144"/>
                <a:gd name="T55" fmla="*/ 155 h 156"/>
                <a:gd name="T56" fmla="*/ 60 w 144"/>
                <a:gd name="T57" fmla="*/ 156 h 156"/>
                <a:gd name="T58" fmla="*/ 90 w 144"/>
                <a:gd name="T59" fmla="*/ 132 h 156"/>
                <a:gd name="T60" fmla="*/ 127 w 144"/>
                <a:gd name="T61" fmla="*/ 50 h 156"/>
                <a:gd name="T62" fmla="*/ 144 w 144"/>
                <a:gd name="T63" fmla="*/ 31 h 156"/>
                <a:gd name="T64" fmla="*/ 144 w 144"/>
                <a:gd name="T65" fmla="*/ 28 h 156"/>
                <a:gd name="T66" fmla="*/ 114 w 144"/>
                <a:gd name="T67" fmla="*/ 2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56">
                  <a:moveTo>
                    <a:pt x="114" y="28"/>
                  </a:moveTo>
                  <a:cubicBezTo>
                    <a:pt x="114" y="31"/>
                    <a:pt x="114" y="31"/>
                    <a:pt x="114" y="31"/>
                  </a:cubicBezTo>
                  <a:cubicBezTo>
                    <a:pt x="123" y="33"/>
                    <a:pt x="125" y="39"/>
                    <a:pt x="119" y="54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89" y="37"/>
                    <a:pt x="89" y="32"/>
                    <a:pt x="97" y="31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13"/>
                    <a:pt x="9" y="25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96"/>
                    <a:pt x="23" y="102"/>
                    <a:pt x="37" y="102"/>
                  </a:cubicBezTo>
                  <a:cubicBezTo>
                    <a:pt x="48" y="102"/>
                    <a:pt x="55" y="99"/>
                    <a:pt x="60" y="9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4" y="92"/>
                    <a:pt x="51" y="93"/>
                    <a:pt x="47" y="93"/>
                  </a:cubicBezTo>
                  <a:cubicBezTo>
                    <a:pt x="37" y="93"/>
                    <a:pt x="34" y="87"/>
                    <a:pt x="34" y="7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64" y="34"/>
                    <a:pt x="67" y="38"/>
                    <a:pt x="71" y="47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89" y="126"/>
                    <a:pt x="81" y="136"/>
                    <a:pt x="68" y="136"/>
                  </a:cubicBezTo>
                  <a:cubicBezTo>
                    <a:pt x="65" y="136"/>
                    <a:pt x="63" y="135"/>
                    <a:pt x="58" y="134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6" y="156"/>
                    <a:pt x="58" y="156"/>
                    <a:pt x="60" y="156"/>
                  </a:cubicBezTo>
                  <a:cubicBezTo>
                    <a:pt x="75" y="156"/>
                    <a:pt x="83" y="150"/>
                    <a:pt x="90" y="132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32" y="36"/>
                    <a:pt x="135" y="34"/>
                    <a:pt x="144" y="31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114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61"/>
            <p:cNvSpPr>
              <a:spLocks/>
            </p:cNvSpPr>
            <p:nvPr/>
          </p:nvSpPr>
          <p:spPr bwMode="gray">
            <a:xfrm>
              <a:off x="6594476" y="3157538"/>
              <a:ext cx="619125" cy="419100"/>
            </a:xfrm>
            <a:custGeom>
              <a:avLst/>
              <a:gdLst>
                <a:gd name="T0" fmla="*/ 148 w 165"/>
                <a:gd name="T1" fmla="*/ 91 h 111"/>
                <a:gd name="T2" fmla="*/ 165 w 165"/>
                <a:gd name="T3" fmla="*/ 108 h 111"/>
                <a:gd name="T4" fmla="*/ 165 w 165"/>
                <a:gd name="T5" fmla="*/ 111 h 111"/>
                <a:gd name="T6" fmla="*/ 110 w 165"/>
                <a:gd name="T7" fmla="*/ 111 h 111"/>
                <a:gd name="T8" fmla="*/ 110 w 165"/>
                <a:gd name="T9" fmla="*/ 108 h 111"/>
                <a:gd name="T10" fmla="*/ 122 w 165"/>
                <a:gd name="T11" fmla="*/ 84 h 111"/>
                <a:gd name="T12" fmla="*/ 113 w 165"/>
                <a:gd name="T13" fmla="*/ 20 h 111"/>
                <a:gd name="T14" fmla="*/ 113 w 165"/>
                <a:gd name="T15" fmla="*/ 20 h 111"/>
                <a:gd name="T16" fmla="*/ 77 w 165"/>
                <a:gd name="T17" fmla="*/ 111 h 111"/>
                <a:gd name="T18" fmla="*/ 73 w 165"/>
                <a:gd name="T19" fmla="*/ 111 h 111"/>
                <a:gd name="T20" fmla="*/ 37 w 165"/>
                <a:gd name="T21" fmla="*/ 20 h 111"/>
                <a:gd name="T22" fmla="*/ 37 w 165"/>
                <a:gd name="T23" fmla="*/ 20 h 111"/>
                <a:gd name="T24" fmla="*/ 27 w 165"/>
                <a:gd name="T25" fmla="*/ 85 h 111"/>
                <a:gd name="T26" fmla="*/ 40 w 165"/>
                <a:gd name="T27" fmla="*/ 108 h 111"/>
                <a:gd name="T28" fmla="*/ 40 w 165"/>
                <a:gd name="T29" fmla="*/ 111 h 111"/>
                <a:gd name="T30" fmla="*/ 0 w 165"/>
                <a:gd name="T31" fmla="*/ 111 h 111"/>
                <a:gd name="T32" fmla="*/ 0 w 165"/>
                <a:gd name="T33" fmla="*/ 108 h 111"/>
                <a:gd name="T34" fmla="*/ 20 w 165"/>
                <a:gd name="T35" fmla="*/ 84 h 111"/>
                <a:gd name="T36" fmla="*/ 31 w 165"/>
                <a:gd name="T37" fmla="*/ 11 h 111"/>
                <a:gd name="T38" fmla="*/ 15 w 165"/>
                <a:gd name="T39" fmla="*/ 3 h 111"/>
                <a:gd name="T40" fmla="*/ 15 w 165"/>
                <a:gd name="T41" fmla="*/ 0 h 111"/>
                <a:gd name="T42" fmla="*/ 55 w 165"/>
                <a:gd name="T43" fmla="*/ 0 h 111"/>
                <a:gd name="T44" fmla="*/ 84 w 165"/>
                <a:gd name="T45" fmla="*/ 74 h 111"/>
                <a:gd name="T46" fmla="*/ 113 w 165"/>
                <a:gd name="T47" fmla="*/ 0 h 111"/>
                <a:gd name="T48" fmla="*/ 151 w 165"/>
                <a:gd name="T49" fmla="*/ 0 h 111"/>
                <a:gd name="T50" fmla="*/ 151 w 165"/>
                <a:gd name="T51" fmla="*/ 3 h 111"/>
                <a:gd name="T52" fmla="*/ 138 w 165"/>
                <a:gd name="T53" fmla="*/ 22 h 111"/>
                <a:gd name="T54" fmla="*/ 148 w 165"/>
                <a:gd name="T55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5" h="111">
                  <a:moveTo>
                    <a:pt x="148" y="91"/>
                  </a:moveTo>
                  <a:cubicBezTo>
                    <a:pt x="150" y="100"/>
                    <a:pt x="154" y="106"/>
                    <a:pt x="165" y="108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22" y="105"/>
                    <a:pt x="124" y="98"/>
                    <a:pt x="122" y="84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98"/>
                    <a:pt x="28" y="107"/>
                    <a:pt x="40" y="108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2" y="108"/>
                    <a:pt x="17" y="101"/>
                    <a:pt x="20" y="84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6" y="7"/>
                    <a:pt x="20" y="4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39" y="6"/>
                    <a:pt x="137" y="11"/>
                    <a:pt x="138" y="22"/>
                  </a:cubicBezTo>
                  <a:lnTo>
                    <a:pt x="148" y="91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62"/>
            <p:cNvSpPr>
              <a:spLocks/>
            </p:cNvSpPr>
            <p:nvPr/>
          </p:nvSpPr>
          <p:spPr bwMode="gray">
            <a:xfrm>
              <a:off x="7207251" y="3297238"/>
              <a:ext cx="360363" cy="290513"/>
            </a:xfrm>
            <a:custGeom>
              <a:avLst/>
              <a:gdLst>
                <a:gd name="T0" fmla="*/ 11 w 96"/>
                <a:gd name="T1" fmla="*/ 18 h 77"/>
                <a:gd name="T2" fmla="*/ 0 w 96"/>
                <a:gd name="T3" fmla="*/ 6 h 77"/>
                <a:gd name="T4" fmla="*/ 0 w 96"/>
                <a:gd name="T5" fmla="*/ 3 h 77"/>
                <a:gd name="T6" fmla="*/ 29 w 96"/>
                <a:gd name="T7" fmla="*/ 0 h 77"/>
                <a:gd name="T8" fmla="*/ 32 w 96"/>
                <a:gd name="T9" fmla="*/ 0 h 77"/>
                <a:gd name="T10" fmla="*/ 32 w 96"/>
                <a:gd name="T11" fmla="*/ 53 h 77"/>
                <a:gd name="T12" fmla="*/ 46 w 96"/>
                <a:gd name="T13" fmla="*/ 65 h 77"/>
                <a:gd name="T14" fmla="*/ 63 w 96"/>
                <a:gd name="T15" fmla="*/ 52 h 77"/>
                <a:gd name="T16" fmla="*/ 63 w 96"/>
                <a:gd name="T17" fmla="*/ 17 h 77"/>
                <a:gd name="T18" fmla="*/ 52 w 96"/>
                <a:gd name="T19" fmla="*/ 6 h 77"/>
                <a:gd name="T20" fmla="*/ 52 w 96"/>
                <a:gd name="T21" fmla="*/ 3 h 77"/>
                <a:gd name="T22" fmla="*/ 82 w 96"/>
                <a:gd name="T23" fmla="*/ 0 h 77"/>
                <a:gd name="T24" fmla="*/ 85 w 96"/>
                <a:gd name="T25" fmla="*/ 0 h 77"/>
                <a:gd name="T26" fmla="*/ 85 w 96"/>
                <a:gd name="T27" fmla="*/ 57 h 77"/>
                <a:gd name="T28" fmla="*/ 96 w 96"/>
                <a:gd name="T29" fmla="*/ 71 h 77"/>
                <a:gd name="T30" fmla="*/ 96 w 96"/>
                <a:gd name="T31" fmla="*/ 74 h 77"/>
                <a:gd name="T32" fmla="*/ 63 w 96"/>
                <a:gd name="T33" fmla="*/ 77 h 77"/>
                <a:gd name="T34" fmla="*/ 63 w 96"/>
                <a:gd name="T35" fmla="*/ 60 h 77"/>
                <a:gd name="T36" fmla="*/ 63 w 96"/>
                <a:gd name="T37" fmla="*/ 60 h 77"/>
                <a:gd name="T38" fmla="*/ 35 w 96"/>
                <a:gd name="T39" fmla="*/ 77 h 77"/>
                <a:gd name="T40" fmla="*/ 11 w 96"/>
                <a:gd name="T41" fmla="*/ 55 h 77"/>
                <a:gd name="T42" fmla="*/ 11 w 96"/>
                <a:gd name="T4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77">
                  <a:moveTo>
                    <a:pt x="11" y="18"/>
                  </a:moveTo>
                  <a:cubicBezTo>
                    <a:pt x="11" y="10"/>
                    <a:pt x="8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61"/>
                    <a:pt x="38" y="65"/>
                    <a:pt x="46" y="65"/>
                  </a:cubicBezTo>
                  <a:cubicBezTo>
                    <a:pt x="53" y="65"/>
                    <a:pt x="57" y="62"/>
                    <a:pt x="63" y="52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1"/>
                    <a:pt x="60" y="7"/>
                    <a:pt x="52" y="6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5" y="66"/>
                    <a:pt x="87" y="69"/>
                    <a:pt x="96" y="71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5" y="72"/>
                    <a:pt x="46" y="77"/>
                    <a:pt x="35" y="77"/>
                  </a:cubicBezTo>
                  <a:cubicBezTo>
                    <a:pt x="20" y="77"/>
                    <a:pt x="11" y="69"/>
                    <a:pt x="11" y="55"/>
                  </a:cubicBezTo>
                  <a:lnTo>
                    <a:pt x="11" y="1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63"/>
            <p:cNvSpPr>
              <a:spLocks/>
            </p:cNvSpPr>
            <p:nvPr/>
          </p:nvSpPr>
          <p:spPr bwMode="gray">
            <a:xfrm>
              <a:off x="7581901" y="3201988"/>
              <a:ext cx="225425" cy="385763"/>
            </a:xfrm>
            <a:custGeom>
              <a:avLst/>
              <a:gdLst>
                <a:gd name="T0" fmla="*/ 13 w 60"/>
                <a:gd name="T1" fmla="*/ 33 h 102"/>
                <a:gd name="T2" fmla="*/ 0 w 60"/>
                <a:gd name="T3" fmla="*/ 33 h 102"/>
                <a:gd name="T4" fmla="*/ 0 w 60"/>
                <a:gd name="T5" fmla="*/ 30 h 102"/>
                <a:gd name="T6" fmla="*/ 31 w 60"/>
                <a:gd name="T7" fmla="*/ 0 h 102"/>
                <a:gd name="T8" fmla="*/ 34 w 60"/>
                <a:gd name="T9" fmla="*/ 0 h 102"/>
                <a:gd name="T10" fmla="*/ 34 w 60"/>
                <a:gd name="T11" fmla="*/ 28 h 102"/>
                <a:gd name="T12" fmla="*/ 58 w 60"/>
                <a:gd name="T13" fmla="*/ 28 h 102"/>
                <a:gd name="T14" fmla="*/ 58 w 60"/>
                <a:gd name="T15" fmla="*/ 33 h 102"/>
                <a:gd name="T16" fmla="*/ 34 w 60"/>
                <a:gd name="T17" fmla="*/ 33 h 102"/>
                <a:gd name="T18" fmla="*/ 34 w 60"/>
                <a:gd name="T19" fmla="*/ 75 h 102"/>
                <a:gd name="T20" fmla="*/ 47 w 60"/>
                <a:gd name="T21" fmla="*/ 93 h 102"/>
                <a:gd name="T22" fmla="*/ 58 w 60"/>
                <a:gd name="T23" fmla="*/ 87 h 102"/>
                <a:gd name="T24" fmla="*/ 60 w 60"/>
                <a:gd name="T25" fmla="*/ 89 h 102"/>
                <a:gd name="T26" fmla="*/ 37 w 60"/>
                <a:gd name="T27" fmla="*/ 102 h 102"/>
                <a:gd name="T28" fmla="*/ 13 w 60"/>
                <a:gd name="T29" fmla="*/ 79 h 102"/>
                <a:gd name="T30" fmla="*/ 13 w 60"/>
                <a:gd name="T31" fmla="*/ 3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02">
                  <a:moveTo>
                    <a:pt x="1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9" y="24"/>
                    <a:pt x="21" y="13"/>
                    <a:pt x="3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86"/>
                    <a:pt x="37" y="93"/>
                    <a:pt x="47" y="93"/>
                  </a:cubicBezTo>
                  <a:cubicBezTo>
                    <a:pt x="51" y="93"/>
                    <a:pt x="54" y="91"/>
                    <a:pt x="58" y="87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55" y="98"/>
                    <a:pt x="48" y="102"/>
                    <a:pt x="37" y="102"/>
                  </a:cubicBezTo>
                  <a:cubicBezTo>
                    <a:pt x="24" y="102"/>
                    <a:pt x="13" y="96"/>
                    <a:pt x="13" y="79"/>
                  </a:cubicBezTo>
                  <a:lnTo>
                    <a:pt x="13" y="3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64"/>
            <p:cNvSpPr>
              <a:spLocks/>
            </p:cNvSpPr>
            <p:nvPr/>
          </p:nvSpPr>
          <p:spPr bwMode="gray">
            <a:xfrm>
              <a:off x="7807326" y="3297238"/>
              <a:ext cx="365125" cy="290513"/>
            </a:xfrm>
            <a:custGeom>
              <a:avLst/>
              <a:gdLst>
                <a:gd name="T0" fmla="*/ 12 w 97"/>
                <a:gd name="T1" fmla="*/ 18 h 77"/>
                <a:gd name="T2" fmla="*/ 0 w 97"/>
                <a:gd name="T3" fmla="*/ 6 h 77"/>
                <a:gd name="T4" fmla="*/ 0 w 97"/>
                <a:gd name="T5" fmla="*/ 3 h 77"/>
                <a:gd name="T6" fmla="*/ 30 w 97"/>
                <a:gd name="T7" fmla="*/ 0 h 77"/>
                <a:gd name="T8" fmla="*/ 33 w 97"/>
                <a:gd name="T9" fmla="*/ 0 h 77"/>
                <a:gd name="T10" fmla="*/ 33 w 97"/>
                <a:gd name="T11" fmla="*/ 53 h 77"/>
                <a:gd name="T12" fmla="*/ 46 w 97"/>
                <a:gd name="T13" fmla="*/ 65 h 77"/>
                <a:gd name="T14" fmla="*/ 64 w 97"/>
                <a:gd name="T15" fmla="*/ 52 h 77"/>
                <a:gd name="T16" fmla="*/ 64 w 97"/>
                <a:gd name="T17" fmla="*/ 17 h 77"/>
                <a:gd name="T18" fmla="*/ 53 w 97"/>
                <a:gd name="T19" fmla="*/ 6 h 77"/>
                <a:gd name="T20" fmla="*/ 53 w 97"/>
                <a:gd name="T21" fmla="*/ 3 h 77"/>
                <a:gd name="T22" fmla="*/ 82 w 97"/>
                <a:gd name="T23" fmla="*/ 0 h 77"/>
                <a:gd name="T24" fmla="*/ 86 w 97"/>
                <a:gd name="T25" fmla="*/ 0 h 77"/>
                <a:gd name="T26" fmla="*/ 86 w 97"/>
                <a:gd name="T27" fmla="*/ 57 h 77"/>
                <a:gd name="T28" fmla="*/ 97 w 97"/>
                <a:gd name="T29" fmla="*/ 71 h 77"/>
                <a:gd name="T30" fmla="*/ 97 w 97"/>
                <a:gd name="T31" fmla="*/ 74 h 77"/>
                <a:gd name="T32" fmla="*/ 64 w 97"/>
                <a:gd name="T33" fmla="*/ 77 h 77"/>
                <a:gd name="T34" fmla="*/ 64 w 97"/>
                <a:gd name="T35" fmla="*/ 60 h 77"/>
                <a:gd name="T36" fmla="*/ 64 w 97"/>
                <a:gd name="T37" fmla="*/ 60 h 77"/>
                <a:gd name="T38" fmla="*/ 35 w 97"/>
                <a:gd name="T39" fmla="*/ 77 h 77"/>
                <a:gd name="T40" fmla="*/ 12 w 97"/>
                <a:gd name="T41" fmla="*/ 55 h 77"/>
                <a:gd name="T42" fmla="*/ 12 w 97"/>
                <a:gd name="T4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77">
                  <a:moveTo>
                    <a:pt x="12" y="18"/>
                  </a:moveTo>
                  <a:cubicBezTo>
                    <a:pt x="12" y="10"/>
                    <a:pt x="9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61"/>
                    <a:pt x="39" y="65"/>
                    <a:pt x="46" y="65"/>
                  </a:cubicBezTo>
                  <a:cubicBezTo>
                    <a:pt x="54" y="65"/>
                    <a:pt x="58" y="62"/>
                    <a:pt x="64" y="5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1"/>
                    <a:pt x="60" y="7"/>
                    <a:pt x="53" y="6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66"/>
                    <a:pt x="88" y="69"/>
                    <a:pt x="97" y="71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56" y="72"/>
                    <a:pt x="47" y="77"/>
                    <a:pt x="35" y="77"/>
                  </a:cubicBezTo>
                  <a:cubicBezTo>
                    <a:pt x="21" y="77"/>
                    <a:pt x="12" y="69"/>
                    <a:pt x="12" y="55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65"/>
            <p:cNvSpPr>
              <a:spLocks noEditPoints="1"/>
            </p:cNvSpPr>
            <p:nvPr/>
          </p:nvSpPr>
          <p:spPr bwMode="gray">
            <a:xfrm>
              <a:off x="8183563" y="3297238"/>
              <a:ext cx="304800" cy="290513"/>
            </a:xfrm>
            <a:custGeom>
              <a:avLst/>
              <a:gdLst>
                <a:gd name="T0" fmla="*/ 46 w 81"/>
                <a:gd name="T1" fmla="*/ 62 h 77"/>
                <a:gd name="T2" fmla="*/ 33 w 81"/>
                <a:gd name="T3" fmla="*/ 69 h 77"/>
                <a:gd name="T4" fmla="*/ 23 w 81"/>
                <a:gd name="T5" fmla="*/ 56 h 77"/>
                <a:gd name="T6" fmla="*/ 46 w 81"/>
                <a:gd name="T7" fmla="*/ 35 h 77"/>
                <a:gd name="T8" fmla="*/ 46 w 81"/>
                <a:gd name="T9" fmla="*/ 62 h 77"/>
                <a:gd name="T10" fmla="*/ 68 w 81"/>
                <a:gd name="T11" fmla="*/ 27 h 77"/>
                <a:gd name="T12" fmla="*/ 36 w 81"/>
                <a:gd name="T13" fmla="*/ 0 h 77"/>
                <a:gd name="T14" fmla="*/ 4 w 81"/>
                <a:gd name="T15" fmla="*/ 24 h 77"/>
                <a:gd name="T16" fmla="*/ 7 w 81"/>
                <a:gd name="T17" fmla="*/ 24 h 77"/>
                <a:gd name="T18" fmla="*/ 28 w 81"/>
                <a:gd name="T19" fmla="*/ 12 h 77"/>
                <a:gd name="T20" fmla="*/ 46 w 81"/>
                <a:gd name="T21" fmla="*/ 31 h 77"/>
                <a:gd name="T22" fmla="*/ 0 w 81"/>
                <a:gd name="T23" fmla="*/ 58 h 77"/>
                <a:gd name="T24" fmla="*/ 22 w 81"/>
                <a:gd name="T25" fmla="*/ 77 h 77"/>
                <a:gd name="T26" fmla="*/ 44 w 81"/>
                <a:gd name="T27" fmla="*/ 69 h 77"/>
                <a:gd name="T28" fmla="*/ 46 w 81"/>
                <a:gd name="T29" fmla="*/ 67 h 77"/>
                <a:gd name="T30" fmla="*/ 63 w 81"/>
                <a:gd name="T31" fmla="*/ 77 h 77"/>
                <a:gd name="T32" fmla="*/ 81 w 81"/>
                <a:gd name="T33" fmla="*/ 63 h 77"/>
                <a:gd name="T34" fmla="*/ 78 w 81"/>
                <a:gd name="T35" fmla="*/ 63 h 77"/>
                <a:gd name="T36" fmla="*/ 72 w 81"/>
                <a:gd name="T37" fmla="*/ 70 h 77"/>
                <a:gd name="T38" fmla="*/ 68 w 81"/>
                <a:gd name="T39" fmla="*/ 60 h 77"/>
                <a:gd name="T40" fmla="*/ 68 w 81"/>
                <a:gd name="T4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77">
                  <a:moveTo>
                    <a:pt x="46" y="62"/>
                  </a:moveTo>
                  <a:cubicBezTo>
                    <a:pt x="41" y="67"/>
                    <a:pt x="37" y="69"/>
                    <a:pt x="33" y="69"/>
                  </a:cubicBezTo>
                  <a:cubicBezTo>
                    <a:pt x="27" y="69"/>
                    <a:pt x="23" y="64"/>
                    <a:pt x="23" y="56"/>
                  </a:cubicBezTo>
                  <a:cubicBezTo>
                    <a:pt x="23" y="47"/>
                    <a:pt x="28" y="42"/>
                    <a:pt x="46" y="35"/>
                  </a:cubicBezTo>
                  <a:lnTo>
                    <a:pt x="46" y="62"/>
                  </a:lnTo>
                  <a:close/>
                  <a:moveTo>
                    <a:pt x="68" y="27"/>
                  </a:moveTo>
                  <a:cubicBezTo>
                    <a:pt x="68" y="7"/>
                    <a:pt x="52" y="0"/>
                    <a:pt x="36" y="0"/>
                  </a:cubicBezTo>
                  <a:cubicBezTo>
                    <a:pt x="19" y="0"/>
                    <a:pt x="8" y="9"/>
                    <a:pt x="4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2" y="16"/>
                    <a:pt x="19" y="12"/>
                    <a:pt x="28" y="12"/>
                  </a:cubicBezTo>
                  <a:cubicBezTo>
                    <a:pt x="41" y="12"/>
                    <a:pt x="46" y="18"/>
                    <a:pt x="46" y="31"/>
                  </a:cubicBezTo>
                  <a:cubicBezTo>
                    <a:pt x="29" y="37"/>
                    <a:pt x="0" y="39"/>
                    <a:pt x="0" y="58"/>
                  </a:cubicBezTo>
                  <a:cubicBezTo>
                    <a:pt x="0" y="69"/>
                    <a:pt x="10" y="77"/>
                    <a:pt x="22" y="77"/>
                  </a:cubicBezTo>
                  <a:cubicBezTo>
                    <a:pt x="31" y="77"/>
                    <a:pt x="37" y="75"/>
                    <a:pt x="44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50" y="74"/>
                    <a:pt x="55" y="77"/>
                    <a:pt x="63" y="77"/>
                  </a:cubicBezTo>
                  <a:cubicBezTo>
                    <a:pt x="74" y="77"/>
                    <a:pt x="80" y="72"/>
                    <a:pt x="81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7" y="68"/>
                    <a:pt x="75" y="70"/>
                    <a:pt x="72" y="70"/>
                  </a:cubicBezTo>
                  <a:cubicBezTo>
                    <a:pt x="69" y="70"/>
                    <a:pt x="68" y="67"/>
                    <a:pt x="68" y="60"/>
                  </a:cubicBezTo>
                  <a:lnTo>
                    <a:pt x="68" y="27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66"/>
            <p:cNvSpPr>
              <a:spLocks/>
            </p:cNvSpPr>
            <p:nvPr/>
          </p:nvSpPr>
          <p:spPr bwMode="gray">
            <a:xfrm>
              <a:off x="8491538" y="3125788"/>
              <a:ext cx="180975" cy="450850"/>
            </a:xfrm>
            <a:custGeom>
              <a:avLst/>
              <a:gdLst>
                <a:gd name="T0" fmla="*/ 14 w 48"/>
                <a:gd name="T1" fmla="*/ 20 h 119"/>
                <a:gd name="T2" fmla="*/ 0 w 48"/>
                <a:gd name="T3" fmla="*/ 6 h 119"/>
                <a:gd name="T4" fmla="*/ 0 w 48"/>
                <a:gd name="T5" fmla="*/ 3 h 119"/>
                <a:gd name="T6" fmla="*/ 32 w 48"/>
                <a:gd name="T7" fmla="*/ 0 h 119"/>
                <a:gd name="T8" fmla="*/ 35 w 48"/>
                <a:gd name="T9" fmla="*/ 0 h 119"/>
                <a:gd name="T10" fmla="*/ 35 w 48"/>
                <a:gd name="T11" fmla="*/ 102 h 119"/>
                <a:gd name="T12" fmla="*/ 48 w 48"/>
                <a:gd name="T13" fmla="*/ 116 h 119"/>
                <a:gd name="T14" fmla="*/ 48 w 48"/>
                <a:gd name="T15" fmla="*/ 119 h 119"/>
                <a:gd name="T16" fmla="*/ 0 w 48"/>
                <a:gd name="T17" fmla="*/ 119 h 119"/>
                <a:gd name="T18" fmla="*/ 0 w 48"/>
                <a:gd name="T19" fmla="*/ 116 h 119"/>
                <a:gd name="T20" fmla="*/ 14 w 48"/>
                <a:gd name="T21" fmla="*/ 102 h 119"/>
                <a:gd name="T22" fmla="*/ 14 w 48"/>
                <a:gd name="T23" fmla="*/ 2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119">
                  <a:moveTo>
                    <a:pt x="14" y="20"/>
                  </a:moveTo>
                  <a:cubicBezTo>
                    <a:pt x="14" y="10"/>
                    <a:pt x="10" y="6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35" y="111"/>
                    <a:pt x="37" y="114"/>
                    <a:pt x="48" y="116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1" y="114"/>
                    <a:pt x="14" y="111"/>
                    <a:pt x="14" y="102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67"/>
            <p:cNvSpPr>
              <a:spLocks/>
            </p:cNvSpPr>
            <p:nvPr/>
          </p:nvSpPr>
          <p:spPr bwMode="gray">
            <a:xfrm>
              <a:off x="3387726" y="2736850"/>
              <a:ext cx="981075" cy="1308100"/>
            </a:xfrm>
            <a:custGeom>
              <a:avLst/>
              <a:gdLst>
                <a:gd name="T0" fmla="*/ 258 w 261"/>
                <a:gd name="T1" fmla="*/ 146 h 346"/>
                <a:gd name="T2" fmla="*/ 215 w 261"/>
                <a:gd name="T3" fmla="*/ 141 h 346"/>
                <a:gd name="T4" fmla="*/ 226 w 261"/>
                <a:gd name="T5" fmla="*/ 107 h 346"/>
                <a:gd name="T6" fmla="*/ 203 w 261"/>
                <a:gd name="T7" fmla="*/ 125 h 346"/>
                <a:gd name="T8" fmla="*/ 164 w 261"/>
                <a:gd name="T9" fmla="*/ 101 h 346"/>
                <a:gd name="T10" fmla="*/ 156 w 261"/>
                <a:gd name="T11" fmla="*/ 75 h 346"/>
                <a:gd name="T12" fmla="*/ 150 w 261"/>
                <a:gd name="T13" fmla="*/ 98 h 346"/>
                <a:gd name="T14" fmla="*/ 98 w 261"/>
                <a:gd name="T15" fmla="*/ 105 h 346"/>
                <a:gd name="T16" fmla="*/ 82 w 261"/>
                <a:gd name="T17" fmla="*/ 115 h 346"/>
                <a:gd name="T18" fmla="*/ 82 w 261"/>
                <a:gd name="T19" fmla="*/ 79 h 346"/>
                <a:gd name="T20" fmla="*/ 78 w 261"/>
                <a:gd name="T21" fmla="*/ 53 h 346"/>
                <a:gd name="T22" fmla="*/ 76 w 261"/>
                <a:gd name="T23" fmla="*/ 45 h 346"/>
                <a:gd name="T24" fmla="*/ 71 w 261"/>
                <a:gd name="T25" fmla="*/ 42 h 346"/>
                <a:gd name="T26" fmla="*/ 98 w 261"/>
                <a:gd name="T27" fmla="*/ 16 h 346"/>
                <a:gd name="T28" fmla="*/ 83 w 261"/>
                <a:gd name="T29" fmla="*/ 9 h 346"/>
                <a:gd name="T30" fmla="*/ 68 w 261"/>
                <a:gd name="T31" fmla="*/ 0 h 346"/>
                <a:gd name="T32" fmla="*/ 40 w 261"/>
                <a:gd name="T33" fmla="*/ 3 h 346"/>
                <a:gd name="T34" fmla="*/ 19 w 261"/>
                <a:gd name="T35" fmla="*/ 40 h 346"/>
                <a:gd name="T36" fmla="*/ 6 w 261"/>
                <a:gd name="T37" fmla="*/ 45 h 346"/>
                <a:gd name="T38" fmla="*/ 1 w 261"/>
                <a:gd name="T39" fmla="*/ 69 h 346"/>
                <a:gd name="T40" fmla="*/ 13 w 261"/>
                <a:gd name="T41" fmla="*/ 99 h 346"/>
                <a:gd name="T42" fmla="*/ 16 w 261"/>
                <a:gd name="T43" fmla="*/ 108 h 346"/>
                <a:gd name="T44" fmla="*/ 24 w 261"/>
                <a:gd name="T45" fmla="*/ 124 h 346"/>
                <a:gd name="T46" fmla="*/ 28 w 261"/>
                <a:gd name="T47" fmla="*/ 137 h 346"/>
                <a:gd name="T48" fmla="*/ 34 w 261"/>
                <a:gd name="T49" fmla="*/ 146 h 346"/>
                <a:gd name="T50" fmla="*/ 47 w 261"/>
                <a:gd name="T51" fmla="*/ 148 h 346"/>
                <a:gd name="T52" fmla="*/ 37 w 261"/>
                <a:gd name="T53" fmla="*/ 229 h 346"/>
                <a:gd name="T54" fmla="*/ 73 w 261"/>
                <a:gd name="T55" fmla="*/ 333 h 346"/>
                <a:gd name="T56" fmla="*/ 96 w 261"/>
                <a:gd name="T57" fmla="*/ 311 h 346"/>
                <a:gd name="T58" fmla="*/ 121 w 261"/>
                <a:gd name="T59" fmla="*/ 288 h 346"/>
                <a:gd name="T60" fmla="*/ 123 w 261"/>
                <a:gd name="T61" fmla="*/ 296 h 346"/>
                <a:gd name="T62" fmla="*/ 94 w 261"/>
                <a:gd name="T63" fmla="*/ 346 h 346"/>
                <a:gd name="T64" fmla="*/ 235 w 261"/>
                <a:gd name="T65" fmla="*/ 259 h 346"/>
                <a:gd name="T66" fmla="*/ 231 w 261"/>
                <a:gd name="T67" fmla="*/ 181 h 346"/>
                <a:gd name="T68" fmla="*/ 261 w 261"/>
                <a:gd name="T69" fmla="*/ 1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346">
                  <a:moveTo>
                    <a:pt x="261" y="146"/>
                  </a:moveTo>
                  <a:cubicBezTo>
                    <a:pt x="260" y="145"/>
                    <a:pt x="258" y="146"/>
                    <a:pt x="258" y="146"/>
                  </a:cubicBezTo>
                  <a:cubicBezTo>
                    <a:pt x="224" y="158"/>
                    <a:pt x="224" y="158"/>
                    <a:pt x="224" y="158"/>
                  </a:cubicBezTo>
                  <a:cubicBezTo>
                    <a:pt x="222" y="152"/>
                    <a:pt x="219" y="146"/>
                    <a:pt x="215" y="141"/>
                  </a:cubicBezTo>
                  <a:cubicBezTo>
                    <a:pt x="226" y="111"/>
                    <a:pt x="226" y="111"/>
                    <a:pt x="226" y="111"/>
                  </a:cubicBezTo>
                  <a:cubicBezTo>
                    <a:pt x="226" y="111"/>
                    <a:pt x="227" y="108"/>
                    <a:pt x="226" y="107"/>
                  </a:cubicBezTo>
                  <a:cubicBezTo>
                    <a:pt x="225" y="107"/>
                    <a:pt x="223" y="109"/>
                    <a:pt x="223" y="109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196" y="117"/>
                    <a:pt x="187" y="110"/>
                    <a:pt x="176" y="105"/>
                  </a:cubicBezTo>
                  <a:cubicBezTo>
                    <a:pt x="173" y="104"/>
                    <a:pt x="169" y="102"/>
                    <a:pt x="164" y="10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5"/>
                    <a:pt x="156" y="75"/>
                  </a:cubicBezTo>
                  <a:cubicBezTo>
                    <a:pt x="155" y="75"/>
                    <a:pt x="154" y="77"/>
                    <a:pt x="154" y="77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6" y="98"/>
                    <a:pt x="142" y="97"/>
                    <a:pt x="137" y="97"/>
                  </a:cubicBezTo>
                  <a:cubicBezTo>
                    <a:pt x="122" y="97"/>
                    <a:pt x="109" y="100"/>
                    <a:pt x="98" y="105"/>
                  </a:cubicBezTo>
                  <a:cubicBezTo>
                    <a:pt x="93" y="107"/>
                    <a:pt x="89" y="110"/>
                    <a:pt x="84" y="113"/>
                  </a:cubicBezTo>
                  <a:cubicBezTo>
                    <a:pt x="84" y="113"/>
                    <a:pt x="83" y="114"/>
                    <a:pt x="82" y="115"/>
                  </a:cubicBezTo>
                  <a:cubicBezTo>
                    <a:pt x="78" y="104"/>
                    <a:pt x="75" y="96"/>
                    <a:pt x="74" y="93"/>
                  </a:cubicBezTo>
                  <a:cubicBezTo>
                    <a:pt x="77" y="91"/>
                    <a:pt x="81" y="84"/>
                    <a:pt x="82" y="79"/>
                  </a:cubicBezTo>
                  <a:cubicBezTo>
                    <a:pt x="84" y="72"/>
                    <a:pt x="84" y="68"/>
                    <a:pt x="82" y="63"/>
                  </a:cubicBezTo>
                  <a:cubicBezTo>
                    <a:pt x="81" y="59"/>
                    <a:pt x="78" y="55"/>
                    <a:pt x="78" y="53"/>
                  </a:cubicBezTo>
                  <a:cubicBezTo>
                    <a:pt x="79" y="51"/>
                    <a:pt x="79" y="50"/>
                    <a:pt x="80" y="49"/>
                  </a:cubicBezTo>
                  <a:cubicBezTo>
                    <a:pt x="80" y="46"/>
                    <a:pt x="78" y="45"/>
                    <a:pt x="76" y="45"/>
                  </a:cubicBezTo>
                  <a:cubicBezTo>
                    <a:pt x="74" y="45"/>
                    <a:pt x="73" y="45"/>
                    <a:pt x="71" y="45"/>
                  </a:cubicBezTo>
                  <a:cubicBezTo>
                    <a:pt x="71" y="45"/>
                    <a:pt x="70" y="45"/>
                    <a:pt x="71" y="42"/>
                  </a:cubicBezTo>
                  <a:cubicBezTo>
                    <a:pt x="72" y="38"/>
                    <a:pt x="79" y="36"/>
                    <a:pt x="86" y="34"/>
                  </a:cubicBezTo>
                  <a:cubicBezTo>
                    <a:pt x="94" y="31"/>
                    <a:pt x="98" y="25"/>
                    <a:pt x="98" y="16"/>
                  </a:cubicBezTo>
                  <a:cubicBezTo>
                    <a:pt x="99" y="9"/>
                    <a:pt x="95" y="4"/>
                    <a:pt x="90" y="2"/>
                  </a:cubicBezTo>
                  <a:cubicBezTo>
                    <a:pt x="89" y="4"/>
                    <a:pt x="85" y="8"/>
                    <a:pt x="83" y="9"/>
                  </a:cubicBezTo>
                  <a:cubicBezTo>
                    <a:pt x="80" y="11"/>
                    <a:pt x="76" y="11"/>
                    <a:pt x="74" y="11"/>
                  </a:cubicBezTo>
                  <a:cubicBezTo>
                    <a:pt x="74" y="6"/>
                    <a:pt x="72" y="2"/>
                    <a:pt x="68" y="0"/>
                  </a:cubicBezTo>
                  <a:cubicBezTo>
                    <a:pt x="67" y="2"/>
                    <a:pt x="63" y="5"/>
                    <a:pt x="56" y="5"/>
                  </a:cubicBezTo>
                  <a:cubicBezTo>
                    <a:pt x="50" y="5"/>
                    <a:pt x="49" y="3"/>
                    <a:pt x="40" y="3"/>
                  </a:cubicBezTo>
                  <a:cubicBezTo>
                    <a:pt x="27" y="3"/>
                    <a:pt x="16" y="11"/>
                    <a:pt x="15" y="23"/>
                  </a:cubicBezTo>
                  <a:cubicBezTo>
                    <a:pt x="14" y="30"/>
                    <a:pt x="17" y="36"/>
                    <a:pt x="19" y="40"/>
                  </a:cubicBezTo>
                  <a:cubicBezTo>
                    <a:pt x="17" y="41"/>
                    <a:pt x="14" y="45"/>
                    <a:pt x="13" y="46"/>
                  </a:cubicBezTo>
                  <a:cubicBezTo>
                    <a:pt x="12" y="45"/>
                    <a:pt x="9" y="43"/>
                    <a:pt x="6" y="45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3"/>
                    <a:pt x="1" y="62"/>
                    <a:pt x="1" y="69"/>
                  </a:cubicBezTo>
                  <a:cubicBezTo>
                    <a:pt x="0" y="82"/>
                    <a:pt x="7" y="91"/>
                    <a:pt x="13" y="93"/>
                  </a:cubicBezTo>
                  <a:cubicBezTo>
                    <a:pt x="12" y="95"/>
                    <a:pt x="12" y="97"/>
                    <a:pt x="13" y="99"/>
                  </a:cubicBezTo>
                  <a:cubicBezTo>
                    <a:pt x="13" y="100"/>
                    <a:pt x="14" y="101"/>
                    <a:pt x="17" y="101"/>
                  </a:cubicBezTo>
                  <a:cubicBezTo>
                    <a:pt x="16" y="103"/>
                    <a:pt x="15" y="105"/>
                    <a:pt x="16" y="108"/>
                  </a:cubicBezTo>
                  <a:cubicBezTo>
                    <a:pt x="17" y="111"/>
                    <a:pt x="20" y="115"/>
                    <a:pt x="23" y="115"/>
                  </a:cubicBezTo>
                  <a:cubicBezTo>
                    <a:pt x="23" y="117"/>
                    <a:pt x="24" y="122"/>
                    <a:pt x="24" y="124"/>
                  </a:cubicBezTo>
                  <a:cubicBezTo>
                    <a:pt x="23" y="126"/>
                    <a:pt x="22" y="128"/>
                    <a:pt x="23" y="131"/>
                  </a:cubicBezTo>
                  <a:cubicBezTo>
                    <a:pt x="23" y="134"/>
                    <a:pt x="25" y="137"/>
                    <a:pt x="28" y="137"/>
                  </a:cubicBezTo>
                  <a:cubicBezTo>
                    <a:pt x="28" y="139"/>
                    <a:pt x="29" y="141"/>
                    <a:pt x="30" y="142"/>
                  </a:cubicBezTo>
                  <a:cubicBezTo>
                    <a:pt x="31" y="143"/>
                    <a:pt x="32" y="144"/>
                    <a:pt x="34" y="146"/>
                  </a:cubicBezTo>
                  <a:cubicBezTo>
                    <a:pt x="36" y="147"/>
                    <a:pt x="38" y="148"/>
                    <a:pt x="41" y="148"/>
                  </a:cubicBezTo>
                  <a:cubicBezTo>
                    <a:pt x="43" y="148"/>
                    <a:pt x="46" y="148"/>
                    <a:pt x="47" y="148"/>
                  </a:cubicBezTo>
                  <a:cubicBezTo>
                    <a:pt x="47" y="149"/>
                    <a:pt x="47" y="156"/>
                    <a:pt x="48" y="164"/>
                  </a:cubicBezTo>
                  <a:cubicBezTo>
                    <a:pt x="41" y="183"/>
                    <a:pt x="37" y="205"/>
                    <a:pt x="37" y="229"/>
                  </a:cubicBezTo>
                  <a:cubicBezTo>
                    <a:pt x="37" y="229"/>
                    <a:pt x="37" y="229"/>
                    <a:pt x="37" y="229"/>
                  </a:cubicBezTo>
                  <a:cubicBezTo>
                    <a:pt x="37" y="271"/>
                    <a:pt x="50" y="309"/>
                    <a:pt x="73" y="333"/>
                  </a:cubicBezTo>
                  <a:cubicBezTo>
                    <a:pt x="73" y="333"/>
                    <a:pt x="74" y="335"/>
                    <a:pt x="78" y="338"/>
                  </a:cubicBezTo>
                  <a:cubicBezTo>
                    <a:pt x="78" y="338"/>
                    <a:pt x="85" y="325"/>
                    <a:pt x="96" y="311"/>
                  </a:cubicBezTo>
                  <a:cubicBezTo>
                    <a:pt x="99" y="308"/>
                    <a:pt x="102" y="304"/>
                    <a:pt x="105" y="301"/>
                  </a:cubicBezTo>
                  <a:cubicBezTo>
                    <a:pt x="111" y="296"/>
                    <a:pt x="116" y="292"/>
                    <a:pt x="121" y="288"/>
                  </a:cubicBezTo>
                  <a:cubicBezTo>
                    <a:pt x="135" y="278"/>
                    <a:pt x="152" y="271"/>
                    <a:pt x="167" y="268"/>
                  </a:cubicBezTo>
                  <a:cubicBezTo>
                    <a:pt x="150" y="277"/>
                    <a:pt x="140" y="282"/>
                    <a:pt x="123" y="296"/>
                  </a:cubicBezTo>
                  <a:cubicBezTo>
                    <a:pt x="113" y="305"/>
                    <a:pt x="96" y="320"/>
                    <a:pt x="85" y="342"/>
                  </a:cubicBezTo>
                  <a:cubicBezTo>
                    <a:pt x="87" y="344"/>
                    <a:pt x="91" y="346"/>
                    <a:pt x="94" y="346"/>
                  </a:cubicBezTo>
                  <a:cubicBezTo>
                    <a:pt x="97" y="343"/>
                    <a:pt x="109" y="321"/>
                    <a:pt x="128" y="303"/>
                  </a:cubicBezTo>
                  <a:cubicBezTo>
                    <a:pt x="166" y="267"/>
                    <a:pt x="211" y="259"/>
                    <a:pt x="235" y="259"/>
                  </a:cubicBezTo>
                  <a:cubicBezTo>
                    <a:pt x="236" y="249"/>
                    <a:pt x="237" y="239"/>
                    <a:pt x="237" y="229"/>
                  </a:cubicBezTo>
                  <a:cubicBezTo>
                    <a:pt x="237" y="212"/>
                    <a:pt x="235" y="195"/>
                    <a:pt x="231" y="181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9" y="149"/>
                    <a:pt x="261" y="147"/>
                    <a:pt x="261" y="146"/>
                  </a:cubicBezTo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68"/>
            <p:cNvSpPr>
              <a:spLocks/>
            </p:cNvSpPr>
            <p:nvPr/>
          </p:nvSpPr>
          <p:spPr bwMode="gray">
            <a:xfrm>
              <a:off x="3505201" y="3119438"/>
              <a:ext cx="82550" cy="117475"/>
            </a:xfrm>
            <a:custGeom>
              <a:avLst/>
              <a:gdLst>
                <a:gd name="T0" fmla="*/ 20 w 22"/>
                <a:gd name="T1" fmla="*/ 31 h 31"/>
                <a:gd name="T2" fmla="*/ 11 w 22"/>
                <a:gd name="T3" fmla="*/ 28 h 31"/>
                <a:gd name="T4" fmla="*/ 1 w 22"/>
                <a:gd name="T5" fmla="*/ 31 h 31"/>
                <a:gd name="T6" fmla="*/ 0 w 22"/>
                <a:gd name="T7" fmla="*/ 26 h 31"/>
                <a:gd name="T8" fmla="*/ 2 w 22"/>
                <a:gd name="T9" fmla="*/ 24 h 31"/>
                <a:gd name="T10" fmla="*/ 1 w 22"/>
                <a:gd name="T11" fmla="*/ 6 h 31"/>
                <a:gd name="T12" fmla="*/ 8 w 22"/>
                <a:gd name="T13" fmla="*/ 2 h 31"/>
                <a:gd name="T14" fmla="*/ 10 w 22"/>
                <a:gd name="T15" fmla="*/ 0 h 31"/>
                <a:gd name="T16" fmla="*/ 17 w 22"/>
                <a:gd name="T17" fmla="*/ 7 h 31"/>
                <a:gd name="T18" fmla="*/ 19 w 22"/>
                <a:gd name="T19" fmla="*/ 15 h 31"/>
                <a:gd name="T20" fmla="*/ 19 w 22"/>
                <a:gd name="T21" fmla="*/ 25 h 31"/>
                <a:gd name="T22" fmla="*/ 21 w 22"/>
                <a:gd name="T23" fmla="*/ 28 h 31"/>
                <a:gd name="T24" fmla="*/ 20 w 22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19" y="30"/>
                    <a:pt x="14" y="28"/>
                    <a:pt x="11" y="28"/>
                  </a:cubicBezTo>
                  <a:cubicBezTo>
                    <a:pt x="7" y="28"/>
                    <a:pt x="4" y="29"/>
                    <a:pt x="1" y="31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5"/>
                    <a:pt x="2" y="24"/>
                    <a:pt x="2" y="2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6" y="3"/>
                    <a:pt x="8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2" y="1"/>
                    <a:pt x="15" y="4"/>
                    <a:pt x="17" y="7"/>
                  </a:cubicBezTo>
                  <a:cubicBezTo>
                    <a:pt x="18" y="9"/>
                    <a:pt x="19" y="12"/>
                    <a:pt x="19" y="15"/>
                  </a:cubicBezTo>
                  <a:cubicBezTo>
                    <a:pt x="20" y="18"/>
                    <a:pt x="20" y="21"/>
                    <a:pt x="19" y="25"/>
                  </a:cubicBezTo>
                  <a:cubicBezTo>
                    <a:pt x="20" y="25"/>
                    <a:pt x="21" y="26"/>
                    <a:pt x="21" y="28"/>
                  </a:cubicBezTo>
                  <a:cubicBezTo>
                    <a:pt x="22" y="29"/>
                    <a:pt x="21" y="30"/>
                    <a:pt x="2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69"/>
            <p:cNvSpPr>
              <a:spLocks/>
            </p:cNvSpPr>
            <p:nvPr/>
          </p:nvSpPr>
          <p:spPr bwMode="gray">
            <a:xfrm>
              <a:off x="4165601" y="3319463"/>
              <a:ext cx="161925" cy="128588"/>
            </a:xfrm>
            <a:custGeom>
              <a:avLst/>
              <a:gdLst>
                <a:gd name="T0" fmla="*/ 7 w 43"/>
                <a:gd name="T1" fmla="*/ 34 h 34"/>
                <a:gd name="T2" fmla="*/ 0 w 43"/>
                <a:gd name="T3" fmla="*/ 19 h 34"/>
                <a:gd name="T4" fmla="*/ 43 w 43"/>
                <a:gd name="T5" fmla="*/ 0 h 34"/>
                <a:gd name="T6" fmla="*/ 7 w 43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4">
                  <a:moveTo>
                    <a:pt x="7" y="34"/>
                  </a:moveTo>
                  <a:cubicBezTo>
                    <a:pt x="7" y="30"/>
                    <a:pt x="3" y="21"/>
                    <a:pt x="0" y="19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7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70"/>
            <p:cNvSpPr>
              <a:spLocks/>
            </p:cNvSpPr>
            <p:nvPr/>
          </p:nvSpPr>
          <p:spPr bwMode="gray">
            <a:xfrm>
              <a:off x="3756026" y="3179763"/>
              <a:ext cx="136525" cy="166688"/>
            </a:xfrm>
            <a:custGeom>
              <a:avLst/>
              <a:gdLst>
                <a:gd name="T0" fmla="*/ 0 w 36"/>
                <a:gd name="T1" fmla="*/ 0 h 44"/>
                <a:gd name="T2" fmla="*/ 36 w 36"/>
                <a:gd name="T3" fmla="*/ 33 h 44"/>
                <a:gd name="T4" fmla="*/ 26 w 36"/>
                <a:gd name="T5" fmla="*/ 44 h 44"/>
                <a:gd name="T6" fmla="*/ 0 w 36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4">
                  <a:moveTo>
                    <a:pt x="0" y="0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32" y="35"/>
                    <a:pt x="27" y="40"/>
                    <a:pt x="26" y="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71"/>
            <p:cNvSpPr>
              <a:spLocks/>
            </p:cNvSpPr>
            <p:nvPr/>
          </p:nvSpPr>
          <p:spPr bwMode="gray">
            <a:xfrm>
              <a:off x="3783013" y="3398838"/>
              <a:ext cx="52388" cy="68263"/>
            </a:xfrm>
            <a:custGeom>
              <a:avLst/>
              <a:gdLst>
                <a:gd name="T0" fmla="*/ 14 w 14"/>
                <a:gd name="T1" fmla="*/ 7 h 18"/>
                <a:gd name="T2" fmla="*/ 12 w 14"/>
                <a:gd name="T3" fmla="*/ 12 h 18"/>
                <a:gd name="T4" fmla="*/ 12 w 14"/>
                <a:gd name="T5" fmla="*/ 18 h 18"/>
                <a:gd name="T6" fmla="*/ 1 w 14"/>
                <a:gd name="T7" fmla="*/ 10 h 18"/>
                <a:gd name="T8" fmla="*/ 0 w 14"/>
                <a:gd name="T9" fmla="*/ 1 h 18"/>
                <a:gd name="T10" fmla="*/ 0 w 14"/>
                <a:gd name="T11" fmla="*/ 0 h 18"/>
                <a:gd name="T12" fmla="*/ 14 w 14"/>
                <a:gd name="T1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8">
                  <a:moveTo>
                    <a:pt x="14" y="7"/>
                  </a:moveTo>
                  <a:cubicBezTo>
                    <a:pt x="13" y="9"/>
                    <a:pt x="12" y="10"/>
                    <a:pt x="12" y="12"/>
                  </a:cubicBezTo>
                  <a:cubicBezTo>
                    <a:pt x="11" y="15"/>
                    <a:pt x="12" y="16"/>
                    <a:pt x="12" y="1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0" y="3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2"/>
            <p:cNvSpPr>
              <a:spLocks/>
            </p:cNvSpPr>
            <p:nvPr/>
          </p:nvSpPr>
          <p:spPr bwMode="gray">
            <a:xfrm>
              <a:off x="3535363" y="3035300"/>
              <a:ext cx="247650" cy="601663"/>
            </a:xfrm>
            <a:custGeom>
              <a:avLst/>
              <a:gdLst>
                <a:gd name="T0" fmla="*/ 19 w 66"/>
                <a:gd name="T1" fmla="*/ 106 h 159"/>
                <a:gd name="T2" fmla="*/ 15 w 66"/>
                <a:gd name="T3" fmla="*/ 36 h 159"/>
                <a:gd name="T4" fmla="*/ 19 w 66"/>
                <a:gd name="T5" fmla="*/ 34 h 159"/>
                <a:gd name="T6" fmla="*/ 19 w 66"/>
                <a:gd name="T7" fmla="*/ 33 h 159"/>
                <a:gd name="T8" fmla="*/ 12 w 66"/>
                <a:gd name="T9" fmla="*/ 30 h 159"/>
                <a:gd name="T10" fmla="*/ 11 w 66"/>
                <a:gd name="T11" fmla="*/ 10 h 159"/>
                <a:gd name="T12" fmla="*/ 3 w 66"/>
                <a:gd name="T13" fmla="*/ 7 h 159"/>
                <a:gd name="T14" fmla="*/ 2 w 66"/>
                <a:gd name="T15" fmla="*/ 0 h 159"/>
                <a:gd name="T16" fmla="*/ 13 w 66"/>
                <a:gd name="T17" fmla="*/ 3 h 159"/>
                <a:gd name="T18" fmla="*/ 17 w 66"/>
                <a:gd name="T19" fmla="*/ 5 h 159"/>
                <a:gd name="T20" fmla="*/ 22 w 66"/>
                <a:gd name="T21" fmla="*/ 7 h 159"/>
                <a:gd name="T22" fmla="*/ 23 w 66"/>
                <a:gd name="T23" fmla="*/ 11 h 159"/>
                <a:gd name="T24" fmla="*/ 57 w 66"/>
                <a:gd name="T25" fmla="*/ 98 h 159"/>
                <a:gd name="T26" fmla="*/ 60 w 66"/>
                <a:gd name="T27" fmla="*/ 114 h 159"/>
                <a:gd name="T28" fmla="*/ 66 w 66"/>
                <a:gd name="T29" fmla="*/ 128 h 159"/>
                <a:gd name="T30" fmla="*/ 48 w 66"/>
                <a:gd name="T31" fmla="*/ 136 h 159"/>
                <a:gd name="T32" fmla="*/ 36 w 66"/>
                <a:gd name="T33" fmla="*/ 159 h 159"/>
                <a:gd name="T34" fmla="*/ 19 w 66"/>
                <a:gd name="T35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59">
                  <a:moveTo>
                    <a:pt x="19" y="106"/>
                  </a:moveTo>
                  <a:cubicBezTo>
                    <a:pt x="19" y="105"/>
                    <a:pt x="15" y="39"/>
                    <a:pt x="15" y="36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6" y="33"/>
                    <a:pt x="13" y="32"/>
                    <a:pt x="12" y="3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0"/>
                    <a:pt x="4" y="9"/>
                    <a:pt x="3" y="7"/>
                  </a:cubicBezTo>
                  <a:cubicBezTo>
                    <a:pt x="1" y="6"/>
                    <a:pt x="0" y="4"/>
                    <a:pt x="2" y="0"/>
                  </a:cubicBezTo>
                  <a:cubicBezTo>
                    <a:pt x="3" y="1"/>
                    <a:pt x="9" y="3"/>
                    <a:pt x="13" y="3"/>
                  </a:cubicBezTo>
                  <a:cubicBezTo>
                    <a:pt x="14" y="3"/>
                    <a:pt x="16" y="5"/>
                    <a:pt x="17" y="5"/>
                  </a:cubicBezTo>
                  <a:cubicBezTo>
                    <a:pt x="18" y="6"/>
                    <a:pt x="21" y="7"/>
                    <a:pt x="22" y="7"/>
                  </a:cubicBezTo>
                  <a:cubicBezTo>
                    <a:pt x="23" y="8"/>
                    <a:pt x="23" y="10"/>
                    <a:pt x="23" y="11"/>
                  </a:cubicBezTo>
                  <a:cubicBezTo>
                    <a:pt x="24" y="12"/>
                    <a:pt x="57" y="97"/>
                    <a:pt x="57" y="98"/>
                  </a:cubicBezTo>
                  <a:cubicBezTo>
                    <a:pt x="58" y="99"/>
                    <a:pt x="60" y="113"/>
                    <a:pt x="60" y="114"/>
                  </a:cubicBezTo>
                  <a:cubicBezTo>
                    <a:pt x="60" y="115"/>
                    <a:pt x="65" y="127"/>
                    <a:pt x="66" y="128"/>
                  </a:cubicBezTo>
                  <a:cubicBezTo>
                    <a:pt x="61" y="128"/>
                    <a:pt x="54" y="130"/>
                    <a:pt x="48" y="136"/>
                  </a:cubicBezTo>
                  <a:cubicBezTo>
                    <a:pt x="43" y="141"/>
                    <a:pt x="38" y="154"/>
                    <a:pt x="36" y="159"/>
                  </a:cubicBezTo>
                  <a:cubicBezTo>
                    <a:pt x="36" y="156"/>
                    <a:pt x="20" y="107"/>
                    <a:pt x="1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73"/>
            <p:cNvSpPr>
              <a:spLocks/>
            </p:cNvSpPr>
            <p:nvPr/>
          </p:nvSpPr>
          <p:spPr bwMode="gray">
            <a:xfrm>
              <a:off x="3673476" y="3535363"/>
              <a:ext cx="206375" cy="407988"/>
            </a:xfrm>
            <a:custGeom>
              <a:avLst/>
              <a:gdLst>
                <a:gd name="T0" fmla="*/ 24 w 55"/>
                <a:gd name="T1" fmla="*/ 55 h 108"/>
                <a:gd name="T2" fmla="*/ 14 w 55"/>
                <a:gd name="T3" fmla="*/ 88 h 108"/>
                <a:gd name="T4" fmla="*/ 0 w 55"/>
                <a:gd name="T5" fmla="*/ 108 h 108"/>
                <a:gd name="T6" fmla="*/ 5 w 55"/>
                <a:gd name="T7" fmla="*/ 73 h 108"/>
                <a:gd name="T8" fmla="*/ 5 w 55"/>
                <a:gd name="T9" fmla="*/ 36 h 108"/>
                <a:gd name="T10" fmla="*/ 19 w 55"/>
                <a:gd name="T11" fmla="*/ 9 h 108"/>
                <a:gd name="T12" fmla="*/ 44 w 55"/>
                <a:gd name="T13" fmla="*/ 3 h 108"/>
                <a:gd name="T14" fmla="*/ 55 w 55"/>
                <a:gd name="T15" fmla="*/ 22 h 108"/>
                <a:gd name="T16" fmla="*/ 37 w 55"/>
                <a:gd name="T17" fmla="*/ 26 h 108"/>
                <a:gd name="T18" fmla="*/ 24 w 55"/>
                <a:gd name="T19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108">
                  <a:moveTo>
                    <a:pt x="24" y="55"/>
                  </a:moveTo>
                  <a:cubicBezTo>
                    <a:pt x="22" y="68"/>
                    <a:pt x="19" y="80"/>
                    <a:pt x="14" y="88"/>
                  </a:cubicBezTo>
                  <a:cubicBezTo>
                    <a:pt x="11" y="93"/>
                    <a:pt x="3" y="104"/>
                    <a:pt x="0" y="108"/>
                  </a:cubicBezTo>
                  <a:cubicBezTo>
                    <a:pt x="3" y="101"/>
                    <a:pt x="6" y="85"/>
                    <a:pt x="5" y="73"/>
                  </a:cubicBezTo>
                  <a:cubicBezTo>
                    <a:pt x="5" y="65"/>
                    <a:pt x="3" y="48"/>
                    <a:pt x="5" y="36"/>
                  </a:cubicBezTo>
                  <a:cubicBezTo>
                    <a:pt x="7" y="24"/>
                    <a:pt x="11" y="17"/>
                    <a:pt x="19" y="9"/>
                  </a:cubicBezTo>
                  <a:cubicBezTo>
                    <a:pt x="23" y="5"/>
                    <a:pt x="32" y="0"/>
                    <a:pt x="44" y="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49" y="21"/>
                    <a:pt x="42" y="22"/>
                    <a:pt x="37" y="26"/>
                  </a:cubicBezTo>
                  <a:cubicBezTo>
                    <a:pt x="28" y="33"/>
                    <a:pt x="25" y="42"/>
                    <a:pt x="24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74"/>
            <p:cNvSpPr>
              <a:spLocks/>
            </p:cNvSpPr>
            <p:nvPr/>
          </p:nvSpPr>
          <p:spPr bwMode="gray">
            <a:xfrm>
              <a:off x="3767138" y="3640138"/>
              <a:ext cx="180975" cy="201613"/>
            </a:xfrm>
            <a:custGeom>
              <a:avLst/>
              <a:gdLst>
                <a:gd name="T0" fmla="*/ 0 w 48"/>
                <a:gd name="T1" fmla="*/ 53 h 53"/>
                <a:gd name="T2" fmla="*/ 6 w 48"/>
                <a:gd name="T3" fmla="*/ 27 h 53"/>
                <a:gd name="T4" fmla="*/ 17 w 48"/>
                <a:gd name="T5" fmla="*/ 3 h 53"/>
                <a:gd name="T6" fmla="*/ 30 w 48"/>
                <a:gd name="T7" fmla="*/ 0 h 53"/>
                <a:gd name="T8" fmla="*/ 41 w 48"/>
                <a:gd name="T9" fmla="*/ 24 h 53"/>
                <a:gd name="T10" fmla="*/ 48 w 48"/>
                <a:gd name="T11" fmla="*/ 27 h 53"/>
                <a:gd name="T12" fmla="*/ 0 w 48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">
                  <a:moveTo>
                    <a:pt x="0" y="53"/>
                  </a:moveTo>
                  <a:cubicBezTo>
                    <a:pt x="2" y="48"/>
                    <a:pt x="6" y="32"/>
                    <a:pt x="6" y="27"/>
                  </a:cubicBezTo>
                  <a:cubicBezTo>
                    <a:pt x="8" y="20"/>
                    <a:pt x="9" y="10"/>
                    <a:pt x="17" y="3"/>
                  </a:cubicBezTo>
                  <a:cubicBezTo>
                    <a:pt x="21" y="0"/>
                    <a:pt x="27" y="0"/>
                    <a:pt x="30" y="0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2" y="26"/>
                    <a:pt x="45" y="27"/>
                    <a:pt x="48" y="27"/>
                  </a:cubicBezTo>
                  <a:cubicBezTo>
                    <a:pt x="37" y="30"/>
                    <a:pt x="10" y="43"/>
                    <a:pt x="0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75"/>
            <p:cNvSpPr>
              <a:spLocks/>
            </p:cNvSpPr>
            <p:nvPr/>
          </p:nvSpPr>
          <p:spPr bwMode="gray">
            <a:xfrm>
              <a:off x="4124326" y="3530600"/>
              <a:ext cx="95250" cy="152400"/>
            </a:xfrm>
            <a:custGeom>
              <a:avLst/>
              <a:gdLst>
                <a:gd name="T0" fmla="*/ 2 w 25"/>
                <a:gd name="T1" fmla="*/ 8 h 40"/>
                <a:gd name="T2" fmla="*/ 2 w 25"/>
                <a:gd name="T3" fmla="*/ 16 h 40"/>
                <a:gd name="T4" fmla="*/ 9 w 25"/>
                <a:gd name="T5" fmla="*/ 29 h 40"/>
                <a:gd name="T6" fmla="*/ 14 w 25"/>
                <a:gd name="T7" fmla="*/ 40 h 40"/>
                <a:gd name="T8" fmla="*/ 25 w 25"/>
                <a:gd name="T9" fmla="*/ 40 h 40"/>
                <a:gd name="T10" fmla="*/ 11 w 25"/>
                <a:gd name="T11" fmla="*/ 14 h 40"/>
                <a:gd name="T12" fmla="*/ 11 w 25"/>
                <a:gd name="T13" fmla="*/ 0 h 40"/>
                <a:gd name="T14" fmla="*/ 2 w 25"/>
                <a:gd name="T15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2" y="8"/>
                  </a:moveTo>
                  <a:cubicBezTo>
                    <a:pt x="0" y="11"/>
                    <a:pt x="1" y="14"/>
                    <a:pt x="2" y="16"/>
                  </a:cubicBezTo>
                  <a:cubicBezTo>
                    <a:pt x="3" y="18"/>
                    <a:pt x="9" y="29"/>
                    <a:pt x="9" y="29"/>
                  </a:cubicBezTo>
                  <a:cubicBezTo>
                    <a:pt x="11" y="34"/>
                    <a:pt x="12" y="36"/>
                    <a:pt x="14" y="40"/>
                  </a:cubicBezTo>
                  <a:cubicBezTo>
                    <a:pt x="17" y="40"/>
                    <a:pt x="21" y="40"/>
                    <a:pt x="25" y="40"/>
                  </a:cubicBezTo>
                  <a:cubicBezTo>
                    <a:pt x="21" y="31"/>
                    <a:pt x="11" y="14"/>
                    <a:pt x="11" y="1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4" y="5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76"/>
            <p:cNvSpPr>
              <a:spLocks/>
            </p:cNvSpPr>
            <p:nvPr/>
          </p:nvSpPr>
          <p:spPr bwMode="gray">
            <a:xfrm>
              <a:off x="3948113" y="3065463"/>
              <a:ext cx="68263" cy="223838"/>
            </a:xfrm>
            <a:custGeom>
              <a:avLst/>
              <a:gdLst>
                <a:gd name="T0" fmla="*/ 0 w 18"/>
                <a:gd name="T1" fmla="*/ 57 h 59"/>
                <a:gd name="T2" fmla="*/ 18 w 18"/>
                <a:gd name="T3" fmla="*/ 59 h 59"/>
                <a:gd name="T4" fmla="*/ 8 w 18"/>
                <a:gd name="T5" fmla="*/ 0 h 59"/>
                <a:gd name="T6" fmla="*/ 0 w 18"/>
                <a:gd name="T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9">
                  <a:moveTo>
                    <a:pt x="0" y="57"/>
                  </a:moveTo>
                  <a:cubicBezTo>
                    <a:pt x="5" y="56"/>
                    <a:pt x="15" y="57"/>
                    <a:pt x="18" y="59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77"/>
            <p:cNvSpPr>
              <a:spLocks/>
            </p:cNvSpPr>
            <p:nvPr/>
          </p:nvSpPr>
          <p:spPr bwMode="gray">
            <a:xfrm>
              <a:off x="3535363" y="3035300"/>
              <a:ext cx="247650" cy="601663"/>
            </a:xfrm>
            <a:custGeom>
              <a:avLst/>
              <a:gdLst>
                <a:gd name="T0" fmla="*/ 23 w 66"/>
                <a:gd name="T1" fmla="*/ 11 h 159"/>
                <a:gd name="T2" fmla="*/ 22 w 66"/>
                <a:gd name="T3" fmla="*/ 7 h 159"/>
                <a:gd name="T4" fmla="*/ 17 w 66"/>
                <a:gd name="T5" fmla="*/ 5 h 159"/>
                <a:gd name="T6" fmla="*/ 13 w 66"/>
                <a:gd name="T7" fmla="*/ 3 h 159"/>
                <a:gd name="T8" fmla="*/ 2 w 66"/>
                <a:gd name="T9" fmla="*/ 0 h 159"/>
                <a:gd name="T10" fmla="*/ 3 w 66"/>
                <a:gd name="T11" fmla="*/ 7 h 159"/>
                <a:gd name="T12" fmla="*/ 11 w 66"/>
                <a:gd name="T13" fmla="*/ 10 h 159"/>
                <a:gd name="T14" fmla="*/ 12 w 66"/>
                <a:gd name="T15" fmla="*/ 30 h 159"/>
                <a:gd name="T16" fmla="*/ 19 w 66"/>
                <a:gd name="T17" fmla="*/ 33 h 159"/>
                <a:gd name="T18" fmla="*/ 19 w 66"/>
                <a:gd name="T19" fmla="*/ 34 h 159"/>
                <a:gd name="T20" fmla="*/ 15 w 66"/>
                <a:gd name="T21" fmla="*/ 36 h 159"/>
                <a:gd name="T22" fmla="*/ 19 w 66"/>
                <a:gd name="T23" fmla="*/ 106 h 159"/>
                <a:gd name="T24" fmla="*/ 36 w 66"/>
                <a:gd name="T25" fmla="*/ 159 h 159"/>
                <a:gd name="T26" fmla="*/ 48 w 66"/>
                <a:gd name="T27" fmla="*/ 136 h 159"/>
                <a:gd name="T28" fmla="*/ 66 w 66"/>
                <a:gd name="T29" fmla="*/ 128 h 159"/>
                <a:gd name="T30" fmla="*/ 60 w 66"/>
                <a:gd name="T31" fmla="*/ 114 h 159"/>
                <a:gd name="T32" fmla="*/ 57 w 66"/>
                <a:gd name="T33" fmla="*/ 98 h 159"/>
                <a:gd name="T34" fmla="*/ 23 w 66"/>
                <a:gd name="T35" fmla="*/ 1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59">
                  <a:moveTo>
                    <a:pt x="23" y="11"/>
                  </a:moveTo>
                  <a:cubicBezTo>
                    <a:pt x="23" y="10"/>
                    <a:pt x="23" y="8"/>
                    <a:pt x="22" y="7"/>
                  </a:cubicBezTo>
                  <a:cubicBezTo>
                    <a:pt x="21" y="7"/>
                    <a:pt x="18" y="6"/>
                    <a:pt x="17" y="5"/>
                  </a:cubicBezTo>
                  <a:cubicBezTo>
                    <a:pt x="16" y="5"/>
                    <a:pt x="14" y="3"/>
                    <a:pt x="13" y="3"/>
                  </a:cubicBezTo>
                  <a:cubicBezTo>
                    <a:pt x="9" y="3"/>
                    <a:pt x="3" y="1"/>
                    <a:pt x="2" y="0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4" y="9"/>
                    <a:pt x="8" y="10"/>
                    <a:pt x="11" y="1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32"/>
                    <a:pt x="16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9"/>
                    <a:pt x="19" y="105"/>
                    <a:pt x="19" y="106"/>
                  </a:cubicBezTo>
                  <a:cubicBezTo>
                    <a:pt x="20" y="107"/>
                    <a:pt x="36" y="156"/>
                    <a:pt x="36" y="159"/>
                  </a:cubicBezTo>
                  <a:cubicBezTo>
                    <a:pt x="38" y="154"/>
                    <a:pt x="43" y="141"/>
                    <a:pt x="48" y="136"/>
                  </a:cubicBezTo>
                  <a:cubicBezTo>
                    <a:pt x="54" y="130"/>
                    <a:pt x="61" y="128"/>
                    <a:pt x="66" y="128"/>
                  </a:cubicBezTo>
                  <a:cubicBezTo>
                    <a:pt x="65" y="127"/>
                    <a:pt x="60" y="115"/>
                    <a:pt x="60" y="114"/>
                  </a:cubicBezTo>
                  <a:cubicBezTo>
                    <a:pt x="60" y="113"/>
                    <a:pt x="58" y="99"/>
                    <a:pt x="57" y="98"/>
                  </a:cubicBezTo>
                  <a:cubicBezTo>
                    <a:pt x="57" y="97"/>
                    <a:pt x="24" y="12"/>
                    <a:pt x="23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78"/>
            <p:cNvSpPr>
              <a:spLocks/>
            </p:cNvSpPr>
            <p:nvPr/>
          </p:nvSpPr>
          <p:spPr bwMode="gray">
            <a:xfrm>
              <a:off x="3489326" y="2994025"/>
              <a:ext cx="117475" cy="46038"/>
            </a:xfrm>
            <a:custGeom>
              <a:avLst/>
              <a:gdLst>
                <a:gd name="T0" fmla="*/ 15 w 31"/>
                <a:gd name="T1" fmla="*/ 6 h 12"/>
                <a:gd name="T2" fmla="*/ 30 w 31"/>
                <a:gd name="T3" fmla="*/ 12 h 12"/>
                <a:gd name="T4" fmla="*/ 27 w 31"/>
                <a:gd name="T5" fmla="*/ 3 h 12"/>
                <a:gd name="T6" fmla="*/ 14 w 31"/>
                <a:gd name="T7" fmla="*/ 0 h 12"/>
                <a:gd name="T8" fmla="*/ 3 w 31"/>
                <a:gd name="T9" fmla="*/ 3 h 12"/>
                <a:gd name="T10" fmla="*/ 0 w 31"/>
                <a:gd name="T11" fmla="*/ 11 h 12"/>
                <a:gd name="T12" fmla="*/ 15 w 31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2">
                  <a:moveTo>
                    <a:pt x="15" y="6"/>
                  </a:moveTo>
                  <a:cubicBezTo>
                    <a:pt x="24" y="6"/>
                    <a:pt x="28" y="10"/>
                    <a:pt x="30" y="12"/>
                  </a:cubicBezTo>
                  <a:cubicBezTo>
                    <a:pt x="31" y="8"/>
                    <a:pt x="30" y="6"/>
                    <a:pt x="27" y="3"/>
                  </a:cubicBezTo>
                  <a:cubicBezTo>
                    <a:pt x="25" y="1"/>
                    <a:pt x="21" y="0"/>
                    <a:pt x="14" y="0"/>
                  </a:cubicBezTo>
                  <a:cubicBezTo>
                    <a:pt x="10" y="0"/>
                    <a:pt x="5" y="1"/>
                    <a:pt x="3" y="3"/>
                  </a:cubicBezTo>
                  <a:cubicBezTo>
                    <a:pt x="0" y="5"/>
                    <a:pt x="0" y="8"/>
                    <a:pt x="0" y="11"/>
                  </a:cubicBezTo>
                  <a:cubicBezTo>
                    <a:pt x="1" y="9"/>
                    <a:pt x="7" y="6"/>
                    <a:pt x="15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Freeform 79"/>
            <p:cNvSpPr>
              <a:spLocks/>
            </p:cNvSpPr>
            <p:nvPr/>
          </p:nvSpPr>
          <p:spPr bwMode="gray">
            <a:xfrm>
              <a:off x="3482976" y="2778125"/>
              <a:ext cx="242888" cy="106363"/>
            </a:xfrm>
            <a:custGeom>
              <a:avLst/>
              <a:gdLst>
                <a:gd name="T0" fmla="*/ 0 w 65"/>
                <a:gd name="T1" fmla="*/ 14 h 28"/>
                <a:gd name="T2" fmla="*/ 2 w 65"/>
                <a:gd name="T3" fmla="*/ 24 h 28"/>
                <a:gd name="T4" fmla="*/ 7 w 65"/>
                <a:gd name="T5" fmla="*/ 27 h 28"/>
                <a:gd name="T6" fmla="*/ 17 w 65"/>
                <a:gd name="T7" fmla="*/ 23 h 28"/>
                <a:gd name="T8" fmla="*/ 26 w 65"/>
                <a:gd name="T9" fmla="*/ 28 h 28"/>
                <a:gd name="T10" fmla="*/ 32 w 65"/>
                <a:gd name="T11" fmla="*/ 26 h 28"/>
                <a:gd name="T12" fmla="*/ 36 w 65"/>
                <a:gd name="T13" fmla="*/ 28 h 28"/>
                <a:gd name="T14" fmla="*/ 41 w 65"/>
                <a:gd name="T15" fmla="*/ 22 h 28"/>
                <a:gd name="T16" fmla="*/ 62 w 65"/>
                <a:gd name="T17" fmla="*/ 12 h 28"/>
                <a:gd name="T18" fmla="*/ 65 w 65"/>
                <a:gd name="T19" fmla="*/ 2 h 28"/>
                <a:gd name="T20" fmla="*/ 52 w 65"/>
                <a:gd name="T21" fmla="*/ 8 h 28"/>
                <a:gd name="T22" fmla="*/ 40 w 65"/>
                <a:gd name="T23" fmla="*/ 6 h 28"/>
                <a:gd name="T24" fmla="*/ 41 w 65"/>
                <a:gd name="T25" fmla="*/ 0 h 28"/>
                <a:gd name="T26" fmla="*/ 28 w 65"/>
                <a:gd name="T27" fmla="*/ 2 h 28"/>
                <a:gd name="T28" fmla="*/ 15 w 65"/>
                <a:gd name="T29" fmla="*/ 1 h 28"/>
                <a:gd name="T30" fmla="*/ 0 w 65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28">
                  <a:moveTo>
                    <a:pt x="0" y="14"/>
                  </a:moveTo>
                  <a:cubicBezTo>
                    <a:pt x="0" y="18"/>
                    <a:pt x="1" y="21"/>
                    <a:pt x="2" y="24"/>
                  </a:cubicBezTo>
                  <a:cubicBezTo>
                    <a:pt x="3" y="25"/>
                    <a:pt x="5" y="27"/>
                    <a:pt x="7" y="27"/>
                  </a:cubicBezTo>
                  <a:cubicBezTo>
                    <a:pt x="9" y="27"/>
                    <a:pt x="12" y="22"/>
                    <a:pt x="17" y="23"/>
                  </a:cubicBezTo>
                  <a:cubicBezTo>
                    <a:pt x="21" y="23"/>
                    <a:pt x="23" y="28"/>
                    <a:pt x="26" y="28"/>
                  </a:cubicBezTo>
                  <a:cubicBezTo>
                    <a:pt x="28" y="28"/>
                    <a:pt x="29" y="26"/>
                    <a:pt x="32" y="26"/>
                  </a:cubicBezTo>
                  <a:cubicBezTo>
                    <a:pt x="34" y="25"/>
                    <a:pt x="34" y="26"/>
                    <a:pt x="36" y="28"/>
                  </a:cubicBezTo>
                  <a:cubicBezTo>
                    <a:pt x="36" y="26"/>
                    <a:pt x="38" y="24"/>
                    <a:pt x="41" y="22"/>
                  </a:cubicBezTo>
                  <a:cubicBezTo>
                    <a:pt x="44" y="19"/>
                    <a:pt x="57" y="17"/>
                    <a:pt x="62" y="12"/>
                  </a:cubicBezTo>
                  <a:cubicBezTo>
                    <a:pt x="65" y="10"/>
                    <a:pt x="65" y="5"/>
                    <a:pt x="65" y="2"/>
                  </a:cubicBezTo>
                  <a:cubicBezTo>
                    <a:pt x="63" y="5"/>
                    <a:pt x="57" y="8"/>
                    <a:pt x="52" y="8"/>
                  </a:cubicBezTo>
                  <a:cubicBezTo>
                    <a:pt x="49" y="9"/>
                    <a:pt x="42" y="7"/>
                    <a:pt x="40" y="6"/>
                  </a:cubicBezTo>
                  <a:cubicBezTo>
                    <a:pt x="41" y="4"/>
                    <a:pt x="42" y="2"/>
                    <a:pt x="41" y="0"/>
                  </a:cubicBezTo>
                  <a:cubicBezTo>
                    <a:pt x="39" y="1"/>
                    <a:pt x="31" y="2"/>
                    <a:pt x="28" y="2"/>
                  </a:cubicBezTo>
                  <a:cubicBezTo>
                    <a:pt x="25" y="2"/>
                    <a:pt x="19" y="1"/>
                    <a:pt x="15" y="1"/>
                  </a:cubicBezTo>
                  <a:cubicBezTo>
                    <a:pt x="5" y="1"/>
                    <a:pt x="0" y="8"/>
                    <a:pt x="0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Freeform 80"/>
            <p:cNvSpPr>
              <a:spLocks/>
            </p:cNvSpPr>
            <p:nvPr/>
          </p:nvSpPr>
          <p:spPr bwMode="gray">
            <a:xfrm>
              <a:off x="3422651" y="2895600"/>
              <a:ext cx="247650" cy="125413"/>
            </a:xfrm>
            <a:custGeom>
              <a:avLst/>
              <a:gdLst>
                <a:gd name="T0" fmla="*/ 33 w 66"/>
                <a:gd name="T1" fmla="*/ 14 h 33"/>
                <a:gd name="T2" fmla="*/ 65 w 66"/>
                <a:gd name="T3" fmla="*/ 32 h 33"/>
                <a:gd name="T4" fmla="*/ 65 w 66"/>
                <a:gd name="T5" fmla="*/ 25 h 33"/>
                <a:gd name="T6" fmla="*/ 62 w 66"/>
                <a:gd name="T7" fmla="*/ 15 h 33"/>
                <a:gd name="T8" fmla="*/ 63 w 66"/>
                <a:gd name="T9" fmla="*/ 9 h 33"/>
                <a:gd name="T10" fmla="*/ 55 w 66"/>
                <a:gd name="T11" fmla="*/ 10 h 33"/>
                <a:gd name="T12" fmla="*/ 51 w 66"/>
                <a:gd name="T13" fmla="*/ 3 h 33"/>
                <a:gd name="T14" fmla="*/ 41 w 66"/>
                <a:gd name="T15" fmla="*/ 5 h 33"/>
                <a:gd name="T16" fmla="*/ 33 w 66"/>
                <a:gd name="T17" fmla="*/ 0 h 33"/>
                <a:gd name="T18" fmla="*/ 24 w 66"/>
                <a:gd name="T19" fmla="*/ 5 h 33"/>
                <a:gd name="T20" fmla="*/ 16 w 66"/>
                <a:gd name="T21" fmla="*/ 4 h 33"/>
                <a:gd name="T22" fmla="*/ 13 w 66"/>
                <a:gd name="T23" fmla="*/ 7 h 33"/>
                <a:gd name="T24" fmla="*/ 9 w 66"/>
                <a:gd name="T25" fmla="*/ 10 h 33"/>
                <a:gd name="T26" fmla="*/ 4 w 66"/>
                <a:gd name="T27" fmla="*/ 9 h 33"/>
                <a:gd name="T28" fmla="*/ 4 w 66"/>
                <a:gd name="T29" fmla="*/ 16 h 33"/>
                <a:gd name="T30" fmla="*/ 0 w 66"/>
                <a:gd name="T31" fmla="*/ 26 h 33"/>
                <a:gd name="T32" fmla="*/ 2 w 66"/>
                <a:gd name="T33" fmla="*/ 33 h 33"/>
                <a:gd name="T34" fmla="*/ 33 w 66"/>
                <a:gd name="T35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3">
                  <a:moveTo>
                    <a:pt x="33" y="14"/>
                  </a:moveTo>
                  <a:cubicBezTo>
                    <a:pt x="55" y="14"/>
                    <a:pt x="64" y="24"/>
                    <a:pt x="65" y="32"/>
                  </a:cubicBezTo>
                  <a:cubicBezTo>
                    <a:pt x="66" y="30"/>
                    <a:pt x="66" y="28"/>
                    <a:pt x="65" y="25"/>
                  </a:cubicBezTo>
                  <a:cubicBezTo>
                    <a:pt x="65" y="23"/>
                    <a:pt x="62" y="17"/>
                    <a:pt x="62" y="15"/>
                  </a:cubicBezTo>
                  <a:cubicBezTo>
                    <a:pt x="62" y="13"/>
                    <a:pt x="62" y="11"/>
                    <a:pt x="63" y="9"/>
                  </a:cubicBezTo>
                  <a:cubicBezTo>
                    <a:pt x="61" y="10"/>
                    <a:pt x="57" y="12"/>
                    <a:pt x="55" y="10"/>
                  </a:cubicBezTo>
                  <a:cubicBezTo>
                    <a:pt x="52" y="8"/>
                    <a:pt x="54" y="4"/>
                    <a:pt x="51" y="3"/>
                  </a:cubicBezTo>
                  <a:cubicBezTo>
                    <a:pt x="48" y="2"/>
                    <a:pt x="44" y="5"/>
                    <a:pt x="41" y="5"/>
                  </a:cubicBezTo>
                  <a:cubicBezTo>
                    <a:pt x="38" y="4"/>
                    <a:pt x="35" y="0"/>
                    <a:pt x="33" y="0"/>
                  </a:cubicBezTo>
                  <a:cubicBezTo>
                    <a:pt x="29" y="0"/>
                    <a:pt x="28" y="4"/>
                    <a:pt x="24" y="5"/>
                  </a:cubicBezTo>
                  <a:cubicBezTo>
                    <a:pt x="21" y="5"/>
                    <a:pt x="18" y="4"/>
                    <a:pt x="16" y="4"/>
                  </a:cubicBezTo>
                  <a:cubicBezTo>
                    <a:pt x="15" y="4"/>
                    <a:pt x="13" y="5"/>
                    <a:pt x="13" y="7"/>
                  </a:cubicBezTo>
                  <a:cubicBezTo>
                    <a:pt x="12" y="9"/>
                    <a:pt x="11" y="10"/>
                    <a:pt x="9" y="10"/>
                  </a:cubicBezTo>
                  <a:cubicBezTo>
                    <a:pt x="7" y="11"/>
                    <a:pt x="5" y="9"/>
                    <a:pt x="4" y="9"/>
                  </a:cubicBezTo>
                  <a:cubicBezTo>
                    <a:pt x="4" y="10"/>
                    <a:pt x="5" y="14"/>
                    <a:pt x="4" y="16"/>
                  </a:cubicBezTo>
                  <a:cubicBezTo>
                    <a:pt x="3" y="19"/>
                    <a:pt x="1" y="22"/>
                    <a:pt x="0" y="26"/>
                  </a:cubicBezTo>
                  <a:cubicBezTo>
                    <a:pt x="0" y="29"/>
                    <a:pt x="1" y="30"/>
                    <a:pt x="2" y="33"/>
                  </a:cubicBezTo>
                  <a:cubicBezTo>
                    <a:pt x="1" y="21"/>
                    <a:pt x="14" y="14"/>
                    <a:pt x="33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81"/>
            <p:cNvSpPr>
              <a:spLocks/>
            </p:cNvSpPr>
            <p:nvPr/>
          </p:nvSpPr>
          <p:spPr bwMode="gray">
            <a:xfrm>
              <a:off x="3463926" y="3046413"/>
              <a:ext cx="71438" cy="103188"/>
            </a:xfrm>
            <a:custGeom>
              <a:avLst/>
              <a:gdLst>
                <a:gd name="T0" fmla="*/ 9 w 19"/>
                <a:gd name="T1" fmla="*/ 15 h 27"/>
                <a:gd name="T2" fmla="*/ 2 w 19"/>
                <a:gd name="T3" fmla="*/ 20 h 27"/>
                <a:gd name="T4" fmla="*/ 6 w 19"/>
                <a:gd name="T5" fmla="*/ 27 h 27"/>
                <a:gd name="T6" fmla="*/ 10 w 19"/>
                <a:gd name="T7" fmla="*/ 22 h 27"/>
                <a:gd name="T8" fmla="*/ 13 w 19"/>
                <a:gd name="T9" fmla="*/ 19 h 27"/>
                <a:gd name="T10" fmla="*/ 15 w 19"/>
                <a:gd name="T11" fmla="*/ 17 h 27"/>
                <a:gd name="T12" fmla="*/ 14 w 19"/>
                <a:gd name="T13" fmla="*/ 14 h 27"/>
                <a:gd name="T14" fmla="*/ 18 w 19"/>
                <a:gd name="T15" fmla="*/ 13 h 27"/>
                <a:gd name="T16" fmla="*/ 19 w 19"/>
                <a:gd name="T17" fmla="*/ 10 h 27"/>
                <a:gd name="T18" fmla="*/ 17 w 19"/>
                <a:gd name="T19" fmla="*/ 8 h 27"/>
                <a:gd name="T20" fmla="*/ 11 w 19"/>
                <a:gd name="T21" fmla="*/ 8 h 27"/>
                <a:gd name="T22" fmla="*/ 14 w 19"/>
                <a:gd name="T23" fmla="*/ 6 h 27"/>
                <a:gd name="T24" fmla="*/ 16 w 19"/>
                <a:gd name="T25" fmla="*/ 4 h 27"/>
                <a:gd name="T26" fmla="*/ 15 w 19"/>
                <a:gd name="T27" fmla="*/ 0 h 27"/>
                <a:gd name="T28" fmla="*/ 2 w 19"/>
                <a:gd name="T29" fmla="*/ 6 h 27"/>
                <a:gd name="T30" fmla="*/ 4 w 19"/>
                <a:gd name="T31" fmla="*/ 9 h 27"/>
                <a:gd name="T32" fmla="*/ 1 w 19"/>
                <a:gd name="T33" fmla="*/ 9 h 27"/>
                <a:gd name="T34" fmla="*/ 1 w 19"/>
                <a:gd name="T35" fmla="*/ 16 h 27"/>
                <a:gd name="T36" fmla="*/ 9 w 19"/>
                <a:gd name="T37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7">
                  <a:moveTo>
                    <a:pt x="9" y="15"/>
                  </a:moveTo>
                  <a:cubicBezTo>
                    <a:pt x="7" y="16"/>
                    <a:pt x="4" y="18"/>
                    <a:pt x="2" y="20"/>
                  </a:cubicBezTo>
                  <a:cubicBezTo>
                    <a:pt x="3" y="22"/>
                    <a:pt x="5" y="26"/>
                    <a:pt x="6" y="27"/>
                  </a:cubicBezTo>
                  <a:cubicBezTo>
                    <a:pt x="7" y="25"/>
                    <a:pt x="9" y="22"/>
                    <a:pt x="10" y="22"/>
                  </a:cubicBezTo>
                  <a:cubicBezTo>
                    <a:pt x="11" y="21"/>
                    <a:pt x="12" y="20"/>
                    <a:pt x="13" y="19"/>
                  </a:cubicBezTo>
                  <a:cubicBezTo>
                    <a:pt x="15" y="19"/>
                    <a:pt x="15" y="18"/>
                    <a:pt x="15" y="17"/>
                  </a:cubicBezTo>
                  <a:cubicBezTo>
                    <a:pt x="15" y="16"/>
                    <a:pt x="15" y="15"/>
                    <a:pt x="14" y="14"/>
                  </a:cubicBezTo>
                  <a:cubicBezTo>
                    <a:pt x="15" y="14"/>
                    <a:pt x="17" y="14"/>
                    <a:pt x="18" y="13"/>
                  </a:cubicBezTo>
                  <a:cubicBezTo>
                    <a:pt x="19" y="12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ubicBezTo>
                    <a:pt x="16" y="8"/>
                    <a:pt x="12" y="8"/>
                    <a:pt x="11" y="8"/>
                  </a:cubicBezTo>
                  <a:cubicBezTo>
                    <a:pt x="11" y="8"/>
                    <a:pt x="13" y="7"/>
                    <a:pt x="14" y="6"/>
                  </a:cubicBezTo>
                  <a:cubicBezTo>
                    <a:pt x="15" y="6"/>
                    <a:pt x="15" y="5"/>
                    <a:pt x="16" y="4"/>
                  </a:cubicBezTo>
                  <a:cubicBezTo>
                    <a:pt x="16" y="4"/>
                    <a:pt x="16" y="2"/>
                    <a:pt x="15" y="0"/>
                  </a:cubicBezTo>
                  <a:cubicBezTo>
                    <a:pt x="11" y="0"/>
                    <a:pt x="4" y="4"/>
                    <a:pt x="2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1" y="14"/>
                    <a:pt x="1" y="16"/>
                  </a:cubicBezTo>
                  <a:cubicBezTo>
                    <a:pt x="4" y="15"/>
                    <a:pt x="7" y="15"/>
                    <a:pt x="9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gray">
            <a:xfrm>
              <a:off x="3846513" y="3303588"/>
              <a:ext cx="312738" cy="431800"/>
            </a:xfrm>
            <a:custGeom>
              <a:avLst/>
              <a:gdLst>
                <a:gd name="T0" fmla="*/ 64 w 83"/>
                <a:gd name="T1" fmla="*/ 13 h 114"/>
                <a:gd name="T2" fmla="*/ 5 w 83"/>
                <a:gd name="T3" fmla="*/ 19 h 114"/>
                <a:gd name="T4" fmla="*/ 1 w 83"/>
                <a:gd name="T5" fmla="*/ 37 h 114"/>
                <a:gd name="T6" fmla="*/ 6 w 83"/>
                <a:gd name="T7" fmla="*/ 36 h 114"/>
                <a:gd name="T8" fmla="*/ 13 w 83"/>
                <a:gd name="T9" fmla="*/ 36 h 114"/>
                <a:gd name="T10" fmla="*/ 8 w 83"/>
                <a:gd name="T11" fmla="*/ 50 h 114"/>
                <a:gd name="T12" fmla="*/ 15 w 83"/>
                <a:gd name="T13" fmla="*/ 48 h 114"/>
                <a:gd name="T14" fmla="*/ 16 w 83"/>
                <a:gd name="T15" fmla="*/ 62 h 114"/>
                <a:gd name="T16" fmla="*/ 16 w 83"/>
                <a:gd name="T17" fmla="*/ 70 h 114"/>
                <a:gd name="T18" fmla="*/ 20 w 83"/>
                <a:gd name="T19" fmla="*/ 71 h 114"/>
                <a:gd name="T20" fmla="*/ 27 w 83"/>
                <a:gd name="T21" fmla="*/ 75 h 114"/>
                <a:gd name="T22" fmla="*/ 16 w 83"/>
                <a:gd name="T23" fmla="*/ 75 h 114"/>
                <a:gd name="T24" fmla="*/ 22 w 83"/>
                <a:gd name="T25" fmla="*/ 77 h 114"/>
                <a:gd name="T26" fmla="*/ 24 w 83"/>
                <a:gd name="T27" fmla="*/ 80 h 114"/>
                <a:gd name="T28" fmla="*/ 19 w 83"/>
                <a:gd name="T29" fmla="*/ 83 h 114"/>
                <a:gd name="T30" fmla="*/ 26 w 83"/>
                <a:gd name="T31" fmla="*/ 91 h 114"/>
                <a:gd name="T32" fmla="*/ 30 w 83"/>
                <a:gd name="T33" fmla="*/ 100 h 114"/>
                <a:gd name="T34" fmla="*/ 78 w 83"/>
                <a:gd name="T35" fmla="*/ 102 h 114"/>
                <a:gd name="T36" fmla="*/ 63 w 83"/>
                <a:gd name="T37" fmla="*/ 68 h 114"/>
                <a:gd name="T38" fmla="*/ 72 w 83"/>
                <a:gd name="T39" fmla="*/ 61 h 114"/>
                <a:gd name="T40" fmla="*/ 74 w 83"/>
                <a:gd name="T41" fmla="*/ 55 h 114"/>
                <a:gd name="T42" fmla="*/ 70 w 83"/>
                <a:gd name="T43" fmla="*/ 51 h 114"/>
                <a:gd name="T44" fmla="*/ 59 w 83"/>
                <a:gd name="T45" fmla="*/ 50 h 114"/>
                <a:gd name="T46" fmla="*/ 23 w 83"/>
                <a:gd name="T47" fmla="*/ 33 h 114"/>
                <a:gd name="T48" fmla="*/ 12 w 83"/>
                <a:gd name="T49" fmla="*/ 28 h 114"/>
                <a:gd name="T50" fmla="*/ 17 w 83"/>
                <a:gd name="T51" fmla="*/ 29 h 114"/>
                <a:gd name="T52" fmla="*/ 53 w 83"/>
                <a:gd name="T53" fmla="*/ 32 h 114"/>
                <a:gd name="T54" fmla="*/ 78 w 83"/>
                <a:gd name="T55" fmla="*/ 42 h 114"/>
                <a:gd name="T56" fmla="*/ 73 w 83"/>
                <a:gd name="T57" fmla="*/ 26 h 114"/>
                <a:gd name="T58" fmla="*/ 83 w 83"/>
                <a:gd name="T59" fmla="*/ 32 h 114"/>
                <a:gd name="T60" fmla="*/ 29 w 83"/>
                <a:gd name="T61" fmla="*/ 40 h 114"/>
                <a:gd name="T62" fmla="*/ 46 w 83"/>
                <a:gd name="T63" fmla="*/ 47 h 114"/>
                <a:gd name="T64" fmla="*/ 32 w 83"/>
                <a:gd name="T65" fmla="*/ 47 h 114"/>
                <a:gd name="T66" fmla="*/ 29 w 83"/>
                <a:gd name="T67" fmla="*/ 51 h 114"/>
                <a:gd name="T68" fmla="*/ 20 w 83"/>
                <a:gd name="T69" fmla="*/ 47 h 114"/>
                <a:gd name="T70" fmla="*/ 9 w 83"/>
                <a:gd name="T71" fmla="*/ 27 h 114"/>
                <a:gd name="T72" fmla="*/ 18 w 83"/>
                <a:gd name="T73" fmla="*/ 20 h 114"/>
                <a:gd name="T74" fmla="*/ 42 w 83"/>
                <a:gd name="T75" fmla="*/ 20 h 114"/>
                <a:gd name="T76" fmla="*/ 20 w 83"/>
                <a:gd name="T77" fmla="*/ 10 h 114"/>
                <a:gd name="T78" fmla="*/ 43 w 83"/>
                <a:gd name="T79" fmla="*/ 9 h 114"/>
                <a:gd name="T80" fmla="*/ 63 w 83"/>
                <a:gd name="T81" fmla="*/ 30 h 114"/>
                <a:gd name="T82" fmla="*/ 51 w 83"/>
                <a:gd name="T83" fmla="*/ 12 h 114"/>
                <a:gd name="T84" fmla="*/ 63 w 83"/>
                <a:gd name="T85" fmla="*/ 3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114">
                  <a:moveTo>
                    <a:pt x="83" y="32"/>
                  </a:moveTo>
                  <a:cubicBezTo>
                    <a:pt x="82" y="30"/>
                    <a:pt x="75" y="22"/>
                    <a:pt x="64" y="13"/>
                  </a:cubicBezTo>
                  <a:cubicBezTo>
                    <a:pt x="55" y="7"/>
                    <a:pt x="42" y="0"/>
                    <a:pt x="32" y="0"/>
                  </a:cubicBezTo>
                  <a:cubicBezTo>
                    <a:pt x="14" y="0"/>
                    <a:pt x="6" y="13"/>
                    <a:pt x="5" y="19"/>
                  </a:cubicBezTo>
                  <a:cubicBezTo>
                    <a:pt x="4" y="23"/>
                    <a:pt x="4" y="27"/>
                    <a:pt x="5" y="29"/>
                  </a:cubicBezTo>
                  <a:cubicBezTo>
                    <a:pt x="2" y="32"/>
                    <a:pt x="1" y="34"/>
                    <a:pt x="1" y="37"/>
                  </a:cubicBezTo>
                  <a:cubicBezTo>
                    <a:pt x="0" y="39"/>
                    <a:pt x="1" y="42"/>
                    <a:pt x="3" y="43"/>
                  </a:cubicBezTo>
                  <a:cubicBezTo>
                    <a:pt x="2" y="41"/>
                    <a:pt x="4" y="38"/>
                    <a:pt x="6" y="36"/>
                  </a:cubicBezTo>
                  <a:cubicBezTo>
                    <a:pt x="7" y="33"/>
                    <a:pt x="10" y="32"/>
                    <a:pt x="12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1" y="37"/>
                    <a:pt x="8" y="40"/>
                    <a:pt x="7" y="42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7" y="71"/>
                    <a:pt x="20" y="71"/>
                  </a:cubicBezTo>
                  <a:cubicBezTo>
                    <a:pt x="22" y="71"/>
                    <a:pt x="27" y="73"/>
                    <a:pt x="27" y="73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6"/>
                    <a:pt x="17" y="77"/>
                    <a:pt x="18" y="78"/>
                  </a:cubicBezTo>
                  <a:cubicBezTo>
                    <a:pt x="19" y="77"/>
                    <a:pt x="21" y="77"/>
                    <a:pt x="22" y="77"/>
                  </a:cubicBezTo>
                  <a:cubicBezTo>
                    <a:pt x="22" y="77"/>
                    <a:pt x="24" y="77"/>
                    <a:pt x="26" y="77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3" y="81"/>
                    <a:pt x="21" y="80"/>
                  </a:cubicBezTo>
                  <a:cubicBezTo>
                    <a:pt x="20" y="80"/>
                    <a:pt x="19" y="81"/>
                    <a:pt x="19" y="83"/>
                  </a:cubicBezTo>
                  <a:cubicBezTo>
                    <a:pt x="19" y="84"/>
                    <a:pt x="20" y="87"/>
                    <a:pt x="20" y="87"/>
                  </a:cubicBezTo>
                  <a:cubicBezTo>
                    <a:pt x="21" y="92"/>
                    <a:pt x="26" y="91"/>
                    <a:pt x="26" y="91"/>
                  </a:cubicBezTo>
                  <a:cubicBezTo>
                    <a:pt x="29" y="90"/>
                    <a:pt x="39" y="87"/>
                    <a:pt x="39" y="87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40" y="111"/>
                    <a:pt x="58" y="105"/>
                    <a:pt x="78" y="102"/>
                  </a:cubicBezTo>
                  <a:cubicBezTo>
                    <a:pt x="76" y="98"/>
                    <a:pt x="76" y="96"/>
                    <a:pt x="73" y="91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6" y="65"/>
                    <a:pt x="70" y="63"/>
                    <a:pt x="72" y="61"/>
                  </a:cubicBezTo>
                  <a:cubicBezTo>
                    <a:pt x="74" y="60"/>
                    <a:pt x="77" y="56"/>
                    <a:pt x="78" y="54"/>
                  </a:cubicBezTo>
                  <a:cubicBezTo>
                    <a:pt x="77" y="54"/>
                    <a:pt x="75" y="54"/>
                    <a:pt x="74" y="55"/>
                  </a:cubicBezTo>
                  <a:cubicBezTo>
                    <a:pt x="73" y="55"/>
                    <a:pt x="72" y="57"/>
                    <a:pt x="70" y="56"/>
                  </a:cubicBezTo>
                  <a:cubicBezTo>
                    <a:pt x="68" y="55"/>
                    <a:pt x="69" y="53"/>
                    <a:pt x="70" y="51"/>
                  </a:cubicBezTo>
                  <a:cubicBezTo>
                    <a:pt x="70" y="50"/>
                    <a:pt x="67" y="50"/>
                    <a:pt x="66" y="51"/>
                  </a:cubicBezTo>
                  <a:cubicBezTo>
                    <a:pt x="64" y="52"/>
                    <a:pt x="61" y="52"/>
                    <a:pt x="59" y="50"/>
                  </a:cubicBezTo>
                  <a:cubicBezTo>
                    <a:pt x="56" y="47"/>
                    <a:pt x="45" y="38"/>
                    <a:pt x="42" y="36"/>
                  </a:cubicBezTo>
                  <a:cubicBezTo>
                    <a:pt x="36" y="33"/>
                    <a:pt x="28" y="32"/>
                    <a:pt x="23" y="33"/>
                  </a:cubicBezTo>
                  <a:cubicBezTo>
                    <a:pt x="20" y="34"/>
                    <a:pt x="17" y="35"/>
                    <a:pt x="16" y="35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6" y="30"/>
                    <a:pt x="17" y="29"/>
                  </a:cubicBezTo>
                  <a:cubicBezTo>
                    <a:pt x="19" y="28"/>
                    <a:pt x="25" y="27"/>
                    <a:pt x="31" y="27"/>
                  </a:cubicBezTo>
                  <a:cubicBezTo>
                    <a:pt x="39" y="27"/>
                    <a:pt x="49" y="30"/>
                    <a:pt x="53" y="32"/>
                  </a:cubicBezTo>
                  <a:cubicBezTo>
                    <a:pt x="53" y="37"/>
                    <a:pt x="64" y="44"/>
                    <a:pt x="69" y="44"/>
                  </a:cubicBezTo>
                  <a:cubicBezTo>
                    <a:pt x="73" y="45"/>
                    <a:pt x="75" y="44"/>
                    <a:pt x="78" y="42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6"/>
                    <a:pt x="82" y="35"/>
                    <a:pt x="83" y="36"/>
                  </a:cubicBezTo>
                  <a:cubicBezTo>
                    <a:pt x="83" y="35"/>
                    <a:pt x="83" y="34"/>
                    <a:pt x="83" y="32"/>
                  </a:cubicBezTo>
                  <a:moveTo>
                    <a:pt x="20" y="43"/>
                  </a:moveTo>
                  <a:cubicBezTo>
                    <a:pt x="20" y="43"/>
                    <a:pt x="24" y="41"/>
                    <a:pt x="29" y="40"/>
                  </a:cubicBezTo>
                  <a:cubicBezTo>
                    <a:pt x="35" y="38"/>
                    <a:pt x="42" y="42"/>
                    <a:pt x="47" y="46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7" y="48"/>
                    <a:pt x="35" y="47"/>
                    <a:pt x="32" y="47"/>
                  </a:cubicBezTo>
                  <a:cubicBezTo>
                    <a:pt x="29" y="47"/>
                    <a:pt x="27" y="48"/>
                    <a:pt x="27" y="48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4" y="50"/>
                    <a:pt x="22" y="47"/>
                    <a:pt x="20" y="47"/>
                  </a:cubicBezTo>
                  <a:lnTo>
                    <a:pt x="20" y="43"/>
                  </a:lnTo>
                  <a:close/>
                  <a:moveTo>
                    <a:pt x="9" y="27"/>
                  </a:moveTo>
                  <a:cubicBezTo>
                    <a:pt x="7" y="21"/>
                    <a:pt x="12" y="15"/>
                    <a:pt x="15" y="12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5" y="22"/>
                    <a:pt x="11" y="25"/>
                    <a:pt x="9" y="27"/>
                  </a:cubicBezTo>
                  <a:moveTo>
                    <a:pt x="42" y="20"/>
                  </a:moveTo>
                  <a:cubicBezTo>
                    <a:pt x="38" y="18"/>
                    <a:pt x="27" y="18"/>
                    <a:pt x="23" y="1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2" y="8"/>
                    <a:pt x="27" y="7"/>
                    <a:pt x="31" y="7"/>
                  </a:cubicBezTo>
                  <a:cubicBezTo>
                    <a:pt x="35" y="7"/>
                    <a:pt x="40" y="8"/>
                    <a:pt x="43" y="9"/>
                  </a:cubicBezTo>
                  <a:lnTo>
                    <a:pt x="42" y="20"/>
                  </a:lnTo>
                  <a:close/>
                  <a:moveTo>
                    <a:pt x="63" y="30"/>
                  </a:moveTo>
                  <a:cubicBezTo>
                    <a:pt x="58" y="27"/>
                    <a:pt x="50" y="22"/>
                    <a:pt x="47" y="2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4" y="13"/>
                    <a:pt x="66" y="21"/>
                    <a:pt x="68" y="22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83"/>
            <p:cNvSpPr>
              <a:spLocks/>
            </p:cNvSpPr>
            <p:nvPr/>
          </p:nvSpPr>
          <p:spPr bwMode="gray">
            <a:xfrm>
              <a:off x="4076701" y="3179763"/>
              <a:ext cx="138113" cy="173038"/>
            </a:xfrm>
            <a:custGeom>
              <a:avLst/>
              <a:gdLst>
                <a:gd name="T0" fmla="*/ 0 w 37"/>
                <a:gd name="T1" fmla="*/ 36 h 46"/>
                <a:gd name="T2" fmla="*/ 15 w 37"/>
                <a:gd name="T3" fmla="*/ 46 h 46"/>
                <a:gd name="T4" fmla="*/ 37 w 37"/>
                <a:gd name="T5" fmla="*/ 0 h 46"/>
                <a:gd name="T6" fmla="*/ 0 w 37"/>
                <a:gd name="T7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6">
                  <a:moveTo>
                    <a:pt x="0" y="36"/>
                  </a:moveTo>
                  <a:cubicBezTo>
                    <a:pt x="4" y="38"/>
                    <a:pt x="13" y="45"/>
                    <a:pt x="15" y="4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Freeform 84"/>
            <p:cNvSpPr>
              <a:spLocks noEditPoints="1"/>
            </p:cNvSpPr>
            <p:nvPr/>
          </p:nvSpPr>
          <p:spPr bwMode="gray">
            <a:xfrm>
              <a:off x="8705851" y="3481388"/>
              <a:ext cx="93663" cy="98425"/>
            </a:xfrm>
            <a:custGeom>
              <a:avLst/>
              <a:gdLst>
                <a:gd name="T0" fmla="*/ 12 w 25"/>
                <a:gd name="T1" fmla="*/ 0 h 26"/>
                <a:gd name="T2" fmla="*/ 25 w 25"/>
                <a:gd name="T3" fmla="*/ 13 h 26"/>
                <a:gd name="T4" fmla="*/ 12 w 25"/>
                <a:gd name="T5" fmla="*/ 26 h 26"/>
                <a:gd name="T6" fmla="*/ 0 w 25"/>
                <a:gd name="T7" fmla="*/ 13 h 26"/>
                <a:gd name="T8" fmla="*/ 12 w 25"/>
                <a:gd name="T9" fmla="*/ 0 h 26"/>
                <a:gd name="T10" fmla="*/ 12 w 25"/>
                <a:gd name="T11" fmla="*/ 23 h 26"/>
                <a:gd name="T12" fmla="*/ 22 w 25"/>
                <a:gd name="T13" fmla="*/ 13 h 26"/>
                <a:gd name="T14" fmla="*/ 12 w 25"/>
                <a:gd name="T15" fmla="*/ 3 h 26"/>
                <a:gd name="T16" fmla="*/ 3 w 25"/>
                <a:gd name="T17" fmla="*/ 13 h 26"/>
                <a:gd name="T18" fmla="*/ 12 w 25"/>
                <a:gd name="T19" fmla="*/ 23 h 26"/>
                <a:gd name="T20" fmla="*/ 8 w 25"/>
                <a:gd name="T21" fmla="*/ 6 h 26"/>
                <a:gd name="T22" fmla="*/ 13 w 25"/>
                <a:gd name="T23" fmla="*/ 6 h 26"/>
                <a:gd name="T24" fmla="*/ 18 w 25"/>
                <a:gd name="T25" fmla="*/ 10 h 26"/>
                <a:gd name="T26" fmla="*/ 15 w 25"/>
                <a:gd name="T27" fmla="*/ 14 h 26"/>
                <a:gd name="T28" fmla="*/ 18 w 25"/>
                <a:gd name="T29" fmla="*/ 20 h 26"/>
                <a:gd name="T30" fmla="*/ 16 w 25"/>
                <a:gd name="T31" fmla="*/ 20 h 26"/>
                <a:gd name="T32" fmla="*/ 12 w 25"/>
                <a:gd name="T33" fmla="*/ 14 h 26"/>
                <a:gd name="T34" fmla="*/ 10 w 25"/>
                <a:gd name="T35" fmla="*/ 14 h 26"/>
                <a:gd name="T36" fmla="*/ 10 w 25"/>
                <a:gd name="T37" fmla="*/ 20 h 26"/>
                <a:gd name="T38" fmla="*/ 8 w 25"/>
                <a:gd name="T39" fmla="*/ 20 h 26"/>
                <a:gd name="T40" fmla="*/ 8 w 25"/>
                <a:gd name="T41" fmla="*/ 6 h 26"/>
                <a:gd name="T42" fmla="*/ 10 w 25"/>
                <a:gd name="T43" fmla="*/ 12 h 26"/>
                <a:gd name="T44" fmla="*/ 13 w 25"/>
                <a:gd name="T45" fmla="*/ 12 h 26"/>
                <a:gd name="T46" fmla="*/ 16 w 25"/>
                <a:gd name="T47" fmla="*/ 10 h 26"/>
                <a:gd name="T48" fmla="*/ 13 w 25"/>
                <a:gd name="T49" fmla="*/ 8 h 26"/>
                <a:gd name="T50" fmla="*/ 10 w 25"/>
                <a:gd name="T51" fmla="*/ 8 h 26"/>
                <a:gd name="T52" fmla="*/ 10 w 25"/>
                <a:gd name="T53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9" y="0"/>
                    <a:pt x="25" y="5"/>
                    <a:pt x="25" y="13"/>
                  </a:cubicBezTo>
                  <a:cubicBezTo>
                    <a:pt x="25" y="20"/>
                    <a:pt x="19" y="26"/>
                    <a:pt x="12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2" y="0"/>
                  </a:cubicBezTo>
                  <a:moveTo>
                    <a:pt x="12" y="23"/>
                  </a:moveTo>
                  <a:cubicBezTo>
                    <a:pt x="18" y="23"/>
                    <a:pt x="22" y="19"/>
                    <a:pt x="22" y="13"/>
                  </a:cubicBezTo>
                  <a:cubicBezTo>
                    <a:pt x="22" y="7"/>
                    <a:pt x="18" y="3"/>
                    <a:pt x="12" y="3"/>
                  </a:cubicBezTo>
                  <a:cubicBezTo>
                    <a:pt x="7" y="3"/>
                    <a:pt x="3" y="7"/>
                    <a:pt x="3" y="13"/>
                  </a:cubicBezTo>
                  <a:cubicBezTo>
                    <a:pt x="3" y="19"/>
                    <a:pt x="7" y="23"/>
                    <a:pt x="12" y="23"/>
                  </a:cubicBezTo>
                  <a:moveTo>
                    <a:pt x="8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6" y="6"/>
                    <a:pt x="18" y="7"/>
                    <a:pt x="18" y="10"/>
                  </a:cubicBezTo>
                  <a:cubicBezTo>
                    <a:pt x="18" y="13"/>
                    <a:pt x="17" y="14"/>
                    <a:pt x="15" y="14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8" y="20"/>
                    <a:pt x="8" y="20"/>
                  </a:cubicBezTo>
                  <a:lnTo>
                    <a:pt x="8" y="6"/>
                  </a:lnTo>
                  <a:close/>
                  <a:moveTo>
                    <a:pt x="10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6" y="12"/>
                    <a:pt x="16" y="10"/>
                  </a:cubicBezTo>
                  <a:cubicBezTo>
                    <a:pt x="16" y="8"/>
                    <a:pt x="14" y="8"/>
                    <a:pt x="13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7" name="Rectangle 85"/>
            <p:cNvSpPr>
              <a:spLocks noChangeArrowheads="1"/>
            </p:cNvSpPr>
            <p:nvPr/>
          </p:nvSpPr>
          <p:spPr bwMode="gray">
            <a:xfrm>
              <a:off x="4470401" y="3727450"/>
              <a:ext cx="1631950" cy="158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Rectangle 86"/>
            <p:cNvSpPr>
              <a:spLocks noChangeArrowheads="1"/>
            </p:cNvSpPr>
            <p:nvPr/>
          </p:nvSpPr>
          <p:spPr bwMode="gray">
            <a:xfrm>
              <a:off x="6327776" y="3727450"/>
              <a:ext cx="2352675" cy="158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Rectangle 87"/>
            <p:cNvSpPr>
              <a:spLocks noChangeArrowheads="1"/>
            </p:cNvSpPr>
            <p:nvPr/>
          </p:nvSpPr>
          <p:spPr bwMode="gray">
            <a:xfrm>
              <a:off x="5410201" y="3886200"/>
              <a:ext cx="44450" cy="2317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88"/>
            <p:cNvSpPr>
              <a:spLocks/>
            </p:cNvSpPr>
            <p:nvPr/>
          </p:nvSpPr>
          <p:spPr bwMode="gray">
            <a:xfrm>
              <a:off x="5580063" y="3886200"/>
              <a:ext cx="171450" cy="231775"/>
            </a:xfrm>
            <a:custGeom>
              <a:avLst/>
              <a:gdLst>
                <a:gd name="T0" fmla="*/ 0 w 108"/>
                <a:gd name="T1" fmla="*/ 0 h 146"/>
                <a:gd name="T2" fmla="*/ 23 w 108"/>
                <a:gd name="T3" fmla="*/ 0 h 146"/>
                <a:gd name="T4" fmla="*/ 85 w 108"/>
                <a:gd name="T5" fmla="*/ 103 h 146"/>
                <a:gd name="T6" fmla="*/ 85 w 108"/>
                <a:gd name="T7" fmla="*/ 103 h 146"/>
                <a:gd name="T8" fmla="*/ 85 w 108"/>
                <a:gd name="T9" fmla="*/ 0 h 146"/>
                <a:gd name="T10" fmla="*/ 108 w 108"/>
                <a:gd name="T11" fmla="*/ 0 h 146"/>
                <a:gd name="T12" fmla="*/ 108 w 108"/>
                <a:gd name="T13" fmla="*/ 146 h 146"/>
                <a:gd name="T14" fmla="*/ 85 w 108"/>
                <a:gd name="T15" fmla="*/ 146 h 146"/>
                <a:gd name="T16" fmla="*/ 26 w 108"/>
                <a:gd name="T17" fmla="*/ 43 h 146"/>
                <a:gd name="T18" fmla="*/ 23 w 108"/>
                <a:gd name="T19" fmla="*/ 43 h 146"/>
                <a:gd name="T20" fmla="*/ 23 w 108"/>
                <a:gd name="T21" fmla="*/ 146 h 146"/>
                <a:gd name="T22" fmla="*/ 0 w 108"/>
                <a:gd name="T23" fmla="*/ 146 h 146"/>
                <a:gd name="T24" fmla="*/ 0 w 108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46">
                  <a:moveTo>
                    <a:pt x="0" y="0"/>
                  </a:moveTo>
                  <a:lnTo>
                    <a:pt x="23" y="0"/>
                  </a:lnTo>
                  <a:lnTo>
                    <a:pt x="85" y="103"/>
                  </a:lnTo>
                  <a:lnTo>
                    <a:pt x="85" y="103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108" y="146"/>
                  </a:lnTo>
                  <a:lnTo>
                    <a:pt x="85" y="146"/>
                  </a:lnTo>
                  <a:lnTo>
                    <a:pt x="26" y="43"/>
                  </a:lnTo>
                  <a:lnTo>
                    <a:pt x="23" y="43"/>
                  </a:lnTo>
                  <a:lnTo>
                    <a:pt x="23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89"/>
            <p:cNvSpPr>
              <a:spLocks/>
            </p:cNvSpPr>
            <p:nvPr/>
          </p:nvSpPr>
          <p:spPr bwMode="gray">
            <a:xfrm>
              <a:off x="5849938" y="3883025"/>
              <a:ext cx="198438" cy="238125"/>
            </a:xfrm>
            <a:custGeom>
              <a:avLst/>
              <a:gdLst>
                <a:gd name="T0" fmla="*/ 10 w 53"/>
                <a:gd name="T1" fmla="*/ 43 h 63"/>
                <a:gd name="T2" fmla="*/ 28 w 53"/>
                <a:gd name="T3" fmla="*/ 53 h 63"/>
                <a:gd name="T4" fmla="*/ 41 w 53"/>
                <a:gd name="T5" fmla="*/ 45 h 63"/>
                <a:gd name="T6" fmla="*/ 28 w 53"/>
                <a:gd name="T7" fmla="*/ 37 h 63"/>
                <a:gd name="T8" fmla="*/ 22 w 53"/>
                <a:gd name="T9" fmla="*/ 35 h 63"/>
                <a:gd name="T10" fmla="*/ 3 w 53"/>
                <a:gd name="T11" fmla="*/ 18 h 63"/>
                <a:gd name="T12" fmla="*/ 27 w 53"/>
                <a:gd name="T13" fmla="*/ 0 h 63"/>
                <a:gd name="T14" fmla="*/ 52 w 53"/>
                <a:gd name="T15" fmla="*/ 12 h 63"/>
                <a:gd name="T16" fmla="*/ 43 w 53"/>
                <a:gd name="T17" fmla="*/ 19 h 63"/>
                <a:gd name="T18" fmla="*/ 27 w 53"/>
                <a:gd name="T19" fmla="*/ 10 h 63"/>
                <a:gd name="T20" fmla="*/ 15 w 53"/>
                <a:gd name="T21" fmla="*/ 17 h 63"/>
                <a:gd name="T22" fmla="*/ 28 w 53"/>
                <a:gd name="T23" fmla="*/ 25 h 63"/>
                <a:gd name="T24" fmla="*/ 35 w 53"/>
                <a:gd name="T25" fmla="*/ 26 h 63"/>
                <a:gd name="T26" fmla="*/ 53 w 53"/>
                <a:gd name="T27" fmla="*/ 43 h 63"/>
                <a:gd name="T28" fmla="*/ 26 w 53"/>
                <a:gd name="T29" fmla="*/ 63 h 63"/>
                <a:gd name="T30" fmla="*/ 0 w 53"/>
                <a:gd name="T31" fmla="*/ 50 h 63"/>
                <a:gd name="T32" fmla="*/ 10 w 53"/>
                <a:gd name="T33" fmla="*/ 4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63">
                  <a:moveTo>
                    <a:pt x="10" y="43"/>
                  </a:moveTo>
                  <a:cubicBezTo>
                    <a:pt x="14" y="50"/>
                    <a:pt x="21" y="53"/>
                    <a:pt x="28" y="53"/>
                  </a:cubicBezTo>
                  <a:cubicBezTo>
                    <a:pt x="33" y="53"/>
                    <a:pt x="41" y="51"/>
                    <a:pt x="41" y="45"/>
                  </a:cubicBezTo>
                  <a:cubicBezTo>
                    <a:pt x="41" y="40"/>
                    <a:pt x="36" y="39"/>
                    <a:pt x="28" y="3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2" y="33"/>
                    <a:pt x="3" y="30"/>
                    <a:pt x="3" y="18"/>
                  </a:cubicBezTo>
                  <a:cubicBezTo>
                    <a:pt x="3" y="6"/>
                    <a:pt x="16" y="0"/>
                    <a:pt x="27" y="0"/>
                  </a:cubicBezTo>
                  <a:cubicBezTo>
                    <a:pt x="37" y="0"/>
                    <a:pt x="46" y="3"/>
                    <a:pt x="52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3"/>
                    <a:pt x="34" y="10"/>
                    <a:pt x="27" y="10"/>
                  </a:cubicBezTo>
                  <a:cubicBezTo>
                    <a:pt x="20" y="10"/>
                    <a:pt x="15" y="13"/>
                    <a:pt x="15" y="17"/>
                  </a:cubicBezTo>
                  <a:cubicBezTo>
                    <a:pt x="15" y="22"/>
                    <a:pt x="21" y="23"/>
                    <a:pt x="28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8"/>
                    <a:pt x="53" y="32"/>
                    <a:pt x="53" y="43"/>
                  </a:cubicBezTo>
                  <a:cubicBezTo>
                    <a:pt x="53" y="58"/>
                    <a:pt x="39" y="63"/>
                    <a:pt x="26" y="63"/>
                  </a:cubicBezTo>
                  <a:cubicBezTo>
                    <a:pt x="16" y="63"/>
                    <a:pt x="6" y="59"/>
                    <a:pt x="0" y="50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90"/>
            <p:cNvSpPr>
              <a:spLocks/>
            </p:cNvSpPr>
            <p:nvPr/>
          </p:nvSpPr>
          <p:spPr bwMode="gray">
            <a:xfrm>
              <a:off x="6157913" y="3886200"/>
              <a:ext cx="184150" cy="234950"/>
            </a:xfrm>
            <a:custGeom>
              <a:avLst/>
              <a:gdLst>
                <a:gd name="T0" fmla="*/ 49 w 49"/>
                <a:gd name="T1" fmla="*/ 42 h 62"/>
                <a:gd name="T2" fmla="*/ 24 w 49"/>
                <a:gd name="T3" fmla="*/ 62 h 62"/>
                <a:gd name="T4" fmla="*/ 0 w 49"/>
                <a:gd name="T5" fmla="*/ 42 h 62"/>
                <a:gd name="T6" fmla="*/ 0 w 49"/>
                <a:gd name="T7" fmla="*/ 0 h 62"/>
                <a:gd name="T8" fmla="*/ 11 w 49"/>
                <a:gd name="T9" fmla="*/ 0 h 62"/>
                <a:gd name="T10" fmla="*/ 11 w 49"/>
                <a:gd name="T11" fmla="*/ 39 h 62"/>
                <a:gd name="T12" fmla="*/ 24 w 49"/>
                <a:gd name="T13" fmla="*/ 51 h 62"/>
                <a:gd name="T14" fmla="*/ 37 w 49"/>
                <a:gd name="T15" fmla="*/ 39 h 62"/>
                <a:gd name="T16" fmla="*/ 37 w 49"/>
                <a:gd name="T17" fmla="*/ 0 h 62"/>
                <a:gd name="T18" fmla="*/ 49 w 49"/>
                <a:gd name="T19" fmla="*/ 0 h 62"/>
                <a:gd name="T20" fmla="*/ 49 w 49"/>
                <a:gd name="T2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62">
                  <a:moveTo>
                    <a:pt x="49" y="42"/>
                  </a:moveTo>
                  <a:cubicBezTo>
                    <a:pt x="49" y="54"/>
                    <a:pt x="39" y="62"/>
                    <a:pt x="24" y="62"/>
                  </a:cubicBezTo>
                  <a:cubicBezTo>
                    <a:pt x="10" y="62"/>
                    <a:pt x="0" y="54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6"/>
                    <a:pt x="14" y="51"/>
                    <a:pt x="24" y="51"/>
                  </a:cubicBezTo>
                  <a:cubicBezTo>
                    <a:pt x="34" y="51"/>
                    <a:pt x="37" y="46"/>
                    <a:pt x="37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91"/>
            <p:cNvSpPr>
              <a:spLocks noEditPoints="1"/>
            </p:cNvSpPr>
            <p:nvPr/>
          </p:nvSpPr>
          <p:spPr bwMode="gray">
            <a:xfrm>
              <a:off x="6462713" y="3886200"/>
              <a:ext cx="176213" cy="231775"/>
            </a:xfrm>
            <a:custGeom>
              <a:avLst/>
              <a:gdLst>
                <a:gd name="T0" fmla="*/ 0 w 47"/>
                <a:gd name="T1" fmla="*/ 0 h 61"/>
                <a:gd name="T2" fmla="*/ 25 w 47"/>
                <a:gd name="T3" fmla="*/ 0 h 61"/>
                <a:gd name="T4" fmla="*/ 46 w 47"/>
                <a:gd name="T5" fmla="*/ 18 h 61"/>
                <a:gd name="T6" fmla="*/ 34 w 47"/>
                <a:gd name="T7" fmla="*/ 36 h 61"/>
                <a:gd name="T8" fmla="*/ 47 w 47"/>
                <a:gd name="T9" fmla="*/ 61 h 61"/>
                <a:gd name="T10" fmla="*/ 34 w 47"/>
                <a:gd name="T11" fmla="*/ 61 h 61"/>
                <a:gd name="T12" fmla="*/ 22 w 47"/>
                <a:gd name="T13" fmla="*/ 38 h 61"/>
                <a:gd name="T14" fmla="*/ 11 w 47"/>
                <a:gd name="T15" fmla="*/ 38 h 61"/>
                <a:gd name="T16" fmla="*/ 11 w 47"/>
                <a:gd name="T17" fmla="*/ 61 h 61"/>
                <a:gd name="T18" fmla="*/ 0 w 47"/>
                <a:gd name="T19" fmla="*/ 61 h 61"/>
                <a:gd name="T20" fmla="*/ 0 w 47"/>
                <a:gd name="T21" fmla="*/ 0 h 61"/>
                <a:gd name="T22" fmla="*/ 11 w 47"/>
                <a:gd name="T23" fmla="*/ 28 h 61"/>
                <a:gd name="T24" fmla="*/ 24 w 47"/>
                <a:gd name="T25" fmla="*/ 28 h 61"/>
                <a:gd name="T26" fmla="*/ 34 w 47"/>
                <a:gd name="T27" fmla="*/ 19 h 61"/>
                <a:gd name="T28" fmla="*/ 22 w 47"/>
                <a:gd name="T29" fmla="*/ 10 h 61"/>
                <a:gd name="T30" fmla="*/ 11 w 47"/>
                <a:gd name="T31" fmla="*/ 10 h 61"/>
                <a:gd name="T32" fmla="*/ 11 w 47"/>
                <a:gd name="T33" fmla="*/ 2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61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6" y="8"/>
                    <a:pt x="46" y="18"/>
                  </a:cubicBezTo>
                  <a:cubicBezTo>
                    <a:pt x="46" y="32"/>
                    <a:pt x="37" y="35"/>
                    <a:pt x="34" y="3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  <a:moveTo>
                    <a:pt x="11" y="28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30" y="28"/>
                    <a:pt x="34" y="25"/>
                    <a:pt x="34" y="19"/>
                  </a:cubicBezTo>
                  <a:cubicBezTo>
                    <a:pt x="34" y="14"/>
                    <a:pt x="30" y="10"/>
                    <a:pt x="22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92"/>
            <p:cNvSpPr>
              <a:spLocks noEditPoints="1"/>
            </p:cNvSpPr>
            <p:nvPr/>
          </p:nvSpPr>
          <p:spPr bwMode="gray">
            <a:xfrm>
              <a:off x="6721476" y="3886200"/>
              <a:ext cx="203200" cy="231775"/>
            </a:xfrm>
            <a:custGeom>
              <a:avLst/>
              <a:gdLst>
                <a:gd name="T0" fmla="*/ 50 w 128"/>
                <a:gd name="T1" fmla="*/ 0 h 146"/>
                <a:gd name="T2" fmla="*/ 81 w 128"/>
                <a:gd name="T3" fmla="*/ 0 h 146"/>
                <a:gd name="T4" fmla="*/ 128 w 128"/>
                <a:gd name="T5" fmla="*/ 146 h 146"/>
                <a:gd name="T6" fmla="*/ 100 w 128"/>
                <a:gd name="T7" fmla="*/ 146 h 146"/>
                <a:gd name="T8" fmla="*/ 93 w 128"/>
                <a:gd name="T9" fmla="*/ 117 h 146"/>
                <a:gd name="T10" fmla="*/ 38 w 128"/>
                <a:gd name="T11" fmla="*/ 117 h 146"/>
                <a:gd name="T12" fmla="*/ 29 w 128"/>
                <a:gd name="T13" fmla="*/ 146 h 146"/>
                <a:gd name="T14" fmla="*/ 0 w 128"/>
                <a:gd name="T15" fmla="*/ 146 h 146"/>
                <a:gd name="T16" fmla="*/ 50 w 128"/>
                <a:gd name="T17" fmla="*/ 0 h 146"/>
                <a:gd name="T18" fmla="*/ 64 w 128"/>
                <a:gd name="T19" fmla="*/ 26 h 146"/>
                <a:gd name="T20" fmla="*/ 64 w 128"/>
                <a:gd name="T21" fmla="*/ 26 h 146"/>
                <a:gd name="T22" fmla="*/ 45 w 128"/>
                <a:gd name="T23" fmla="*/ 93 h 146"/>
                <a:gd name="T24" fmla="*/ 85 w 128"/>
                <a:gd name="T25" fmla="*/ 93 h 146"/>
                <a:gd name="T26" fmla="*/ 64 w 128"/>
                <a:gd name="T27" fmla="*/ 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46">
                  <a:moveTo>
                    <a:pt x="50" y="0"/>
                  </a:moveTo>
                  <a:lnTo>
                    <a:pt x="81" y="0"/>
                  </a:lnTo>
                  <a:lnTo>
                    <a:pt x="128" y="146"/>
                  </a:lnTo>
                  <a:lnTo>
                    <a:pt x="100" y="146"/>
                  </a:lnTo>
                  <a:lnTo>
                    <a:pt x="93" y="117"/>
                  </a:lnTo>
                  <a:lnTo>
                    <a:pt x="38" y="117"/>
                  </a:lnTo>
                  <a:lnTo>
                    <a:pt x="29" y="146"/>
                  </a:lnTo>
                  <a:lnTo>
                    <a:pt x="0" y="146"/>
                  </a:lnTo>
                  <a:lnTo>
                    <a:pt x="50" y="0"/>
                  </a:lnTo>
                  <a:close/>
                  <a:moveTo>
                    <a:pt x="64" y="26"/>
                  </a:moveTo>
                  <a:lnTo>
                    <a:pt x="64" y="26"/>
                  </a:lnTo>
                  <a:lnTo>
                    <a:pt x="45" y="93"/>
                  </a:lnTo>
                  <a:lnTo>
                    <a:pt x="85" y="93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93"/>
            <p:cNvSpPr>
              <a:spLocks/>
            </p:cNvSpPr>
            <p:nvPr/>
          </p:nvSpPr>
          <p:spPr bwMode="gray">
            <a:xfrm>
              <a:off x="7023101" y="3886200"/>
              <a:ext cx="171450" cy="231775"/>
            </a:xfrm>
            <a:custGeom>
              <a:avLst/>
              <a:gdLst>
                <a:gd name="T0" fmla="*/ 0 w 108"/>
                <a:gd name="T1" fmla="*/ 0 h 146"/>
                <a:gd name="T2" fmla="*/ 23 w 108"/>
                <a:gd name="T3" fmla="*/ 0 h 146"/>
                <a:gd name="T4" fmla="*/ 82 w 108"/>
                <a:gd name="T5" fmla="*/ 103 h 146"/>
                <a:gd name="T6" fmla="*/ 85 w 108"/>
                <a:gd name="T7" fmla="*/ 103 h 146"/>
                <a:gd name="T8" fmla="*/ 85 w 108"/>
                <a:gd name="T9" fmla="*/ 0 h 146"/>
                <a:gd name="T10" fmla="*/ 108 w 108"/>
                <a:gd name="T11" fmla="*/ 0 h 146"/>
                <a:gd name="T12" fmla="*/ 108 w 108"/>
                <a:gd name="T13" fmla="*/ 146 h 146"/>
                <a:gd name="T14" fmla="*/ 82 w 108"/>
                <a:gd name="T15" fmla="*/ 146 h 146"/>
                <a:gd name="T16" fmla="*/ 23 w 108"/>
                <a:gd name="T17" fmla="*/ 43 h 146"/>
                <a:gd name="T18" fmla="*/ 23 w 108"/>
                <a:gd name="T19" fmla="*/ 43 h 146"/>
                <a:gd name="T20" fmla="*/ 23 w 108"/>
                <a:gd name="T21" fmla="*/ 146 h 146"/>
                <a:gd name="T22" fmla="*/ 0 w 108"/>
                <a:gd name="T23" fmla="*/ 146 h 146"/>
                <a:gd name="T24" fmla="*/ 0 w 108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46">
                  <a:moveTo>
                    <a:pt x="0" y="0"/>
                  </a:moveTo>
                  <a:lnTo>
                    <a:pt x="23" y="0"/>
                  </a:lnTo>
                  <a:lnTo>
                    <a:pt x="82" y="103"/>
                  </a:lnTo>
                  <a:lnTo>
                    <a:pt x="85" y="103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108" y="146"/>
                  </a:lnTo>
                  <a:lnTo>
                    <a:pt x="82" y="146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23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94"/>
            <p:cNvSpPr>
              <a:spLocks/>
            </p:cNvSpPr>
            <p:nvPr/>
          </p:nvSpPr>
          <p:spPr bwMode="gray">
            <a:xfrm>
              <a:off x="7304088" y="3883025"/>
              <a:ext cx="203200" cy="238125"/>
            </a:xfrm>
            <a:custGeom>
              <a:avLst/>
              <a:gdLst>
                <a:gd name="T0" fmla="*/ 42 w 54"/>
                <a:gd name="T1" fmla="*/ 21 h 63"/>
                <a:gd name="T2" fmla="*/ 29 w 54"/>
                <a:gd name="T3" fmla="*/ 10 h 63"/>
                <a:gd name="T4" fmla="*/ 12 w 54"/>
                <a:gd name="T5" fmla="*/ 31 h 63"/>
                <a:gd name="T6" fmla="*/ 29 w 54"/>
                <a:gd name="T7" fmla="*/ 53 h 63"/>
                <a:gd name="T8" fmla="*/ 43 w 54"/>
                <a:gd name="T9" fmla="*/ 40 h 63"/>
                <a:gd name="T10" fmla="*/ 54 w 54"/>
                <a:gd name="T11" fmla="*/ 45 h 63"/>
                <a:gd name="T12" fmla="*/ 29 w 54"/>
                <a:gd name="T13" fmla="*/ 63 h 63"/>
                <a:gd name="T14" fmla="*/ 0 w 54"/>
                <a:gd name="T15" fmla="*/ 31 h 63"/>
                <a:gd name="T16" fmla="*/ 29 w 54"/>
                <a:gd name="T17" fmla="*/ 0 h 63"/>
                <a:gd name="T18" fmla="*/ 53 w 54"/>
                <a:gd name="T19" fmla="*/ 19 h 63"/>
                <a:gd name="T20" fmla="*/ 42 w 54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3">
                  <a:moveTo>
                    <a:pt x="42" y="21"/>
                  </a:moveTo>
                  <a:cubicBezTo>
                    <a:pt x="41" y="15"/>
                    <a:pt x="36" y="10"/>
                    <a:pt x="29" y="10"/>
                  </a:cubicBezTo>
                  <a:cubicBezTo>
                    <a:pt x="17" y="10"/>
                    <a:pt x="12" y="21"/>
                    <a:pt x="12" y="31"/>
                  </a:cubicBezTo>
                  <a:cubicBezTo>
                    <a:pt x="12" y="42"/>
                    <a:pt x="17" y="53"/>
                    <a:pt x="29" y="53"/>
                  </a:cubicBezTo>
                  <a:cubicBezTo>
                    <a:pt x="37" y="53"/>
                    <a:pt x="41" y="47"/>
                    <a:pt x="43" y="4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49" y="57"/>
                    <a:pt x="41" y="63"/>
                    <a:pt x="29" y="63"/>
                  </a:cubicBezTo>
                  <a:cubicBezTo>
                    <a:pt x="9" y="63"/>
                    <a:pt x="0" y="48"/>
                    <a:pt x="0" y="31"/>
                  </a:cubicBezTo>
                  <a:cubicBezTo>
                    <a:pt x="0" y="14"/>
                    <a:pt x="11" y="0"/>
                    <a:pt x="29" y="0"/>
                  </a:cubicBezTo>
                  <a:cubicBezTo>
                    <a:pt x="41" y="0"/>
                    <a:pt x="50" y="6"/>
                    <a:pt x="53" y="19"/>
                  </a:cubicBezTo>
                  <a:lnTo>
                    <a:pt x="42" y="21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95"/>
            <p:cNvSpPr>
              <a:spLocks/>
            </p:cNvSpPr>
            <p:nvPr/>
          </p:nvSpPr>
          <p:spPr bwMode="gray">
            <a:xfrm>
              <a:off x="7597776" y="3886200"/>
              <a:ext cx="168275" cy="231775"/>
            </a:xfrm>
            <a:custGeom>
              <a:avLst/>
              <a:gdLst>
                <a:gd name="T0" fmla="*/ 0 w 106"/>
                <a:gd name="T1" fmla="*/ 0 h 146"/>
                <a:gd name="T2" fmla="*/ 102 w 106"/>
                <a:gd name="T3" fmla="*/ 0 h 146"/>
                <a:gd name="T4" fmla="*/ 102 w 106"/>
                <a:gd name="T5" fmla="*/ 26 h 146"/>
                <a:gd name="T6" fmla="*/ 28 w 106"/>
                <a:gd name="T7" fmla="*/ 26 h 146"/>
                <a:gd name="T8" fmla="*/ 28 w 106"/>
                <a:gd name="T9" fmla="*/ 57 h 146"/>
                <a:gd name="T10" fmla="*/ 95 w 106"/>
                <a:gd name="T11" fmla="*/ 57 h 146"/>
                <a:gd name="T12" fmla="*/ 95 w 106"/>
                <a:gd name="T13" fmla="*/ 81 h 146"/>
                <a:gd name="T14" fmla="*/ 28 w 106"/>
                <a:gd name="T15" fmla="*/ 81 h 146"/>
                <a:gd name="T16" fmla="*/ 28 w 106"/>
                <a:gd name="T17" fmla="*/ 119 h 146"/>
                <a:gd name="T18" fmla="*/ 106 w 106"/>
                <a:gd name="T19" fmla="*/ 119 h 146"/>
                <a:gd name="T20" fmla="*/ 106 w 106"/>
                <a:gd name="T21" fmla="*/ 146 h 146"/>
                <a:gd name="T22" fmla="*/ 0 w 106"/>
                <a:gd name="T23" fmla="*/ 146 h 146"/>
                <a:gd name="T24" fmla="*/ 0 w 106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46">
                  <a:moveTo>
                    <a:pt x="0" y="0"/>
                  </a:moveTo>
                  <a:lnTo>
                    <a:pt x="102" y="0"/>
                  </a:lnTo>
                  <a:lnTo>
                    <a:pt x="102" y="26"/>
                  </a:lnTo>
                  <a:lnTo>
                    <a:pt x="28" y="26"/>
                  </a:lnTo>
                  <a:lnTo>
                    <a:pt x="28" y="57"/>
                  </a:lnTo>
                  <a:lnTo>
                    <a:pt x="95" y="57"/>
                  </a:lnTo>
                  <a:lnTo>
                    <a:pt x="95" y="81"/>
                  </a:lnTo>
                  <a:lnTo>
                    <a:pt x="28" y="81"/>
                  </a:lnTo>
                  <a:lnTo>
                    <a:pt x="28" y="119"/>
                  </a:lnTo>
                  <a:lnTo>
                    <a:pt x="106" y="119"/>
                  </a:lnTo>
                  <a:lnTo>
                    <a:pt x="106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20563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CB16-91F9-4682-BCA6-1268F1CF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4" y="376518"/>
            <a:ext cx="8798092" cy="5681734"/>
          </a:xfrm>
        </p:spPr>
        <p:txBody>
          <a:bodyPr>
            <a:normAutofit/>
          </a:bodyPr>
          <a:lstStyle>
            <a:lvl1pPr>
              <a:defRPr sz="4050">
                <a:solidFill>
                  <a:srgbClr val="1A14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D7689C-0806-49CA-ADB1-91D43C05DE55}"/>
              </a:ext>
            </a:extLst>
          </p:cNvPr>
          <p:cNvGrpSpPr/>
          <p:nvPr userDrawn="1"/>
        </p:nvGrpSpPr>
        <p:grpSpPr>
          <a:xfrm>
            <a:off x="8696712" y="6272480"/>
            <a:ext cx="346330" cy="469521"/>
            <a:chOff x="11613545" y="6272479"/>
            <a:chExt cx="461773" cy="4695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9B4402-A46E-4B4E-9887-4139559898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613545" y="6272479"/>
              <a:ext cx="461773" cy="46952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B57896-F51A-4869-B2DF-EEEC67F1B29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2491"/>
            <a:stretch/>
          </p:blipFill>
          <p:spPr>
            <a:xfrm>
              <a:off x="11718819" y="6325130"/>
              <a:ext cx="277918" cy="363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7815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4BA5-570B-4BB5-B3E7-33BEEF6B9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F9F236-E5F1-497B-9D2D-66F8717F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9C20A-51FB-47CF-8539-89D6150A17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0975" y="1443038"/>
            <a:ext cx="8801100" cy="47067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10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4BA5-570B-4BB5-B3E7-33BEEF6B9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F9F236-E5F1-497B-9D2D-66F8717F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9C20A-51FB-47CF-8539-89D6150A17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0976" y="1443038"/>
            <a:ext cx="4229660" cy="47067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34D4D-039D-4270-8CBC-8D0ACEF799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3394" y="1460500"/>
            <a:ext cx="4231386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7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54BA5-570B-4BB5-B3E7-33BEEF6B9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F9F236-E5F1-497B-9D2D-66F8717F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99C20A-51FB-47CF-8539-89D6150A17E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0974" y="1443038"/>
            <a:ext cx="5486400" cy="47067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AC987B-0659-4BC7-B0F8-0F7209F60B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99189" y="1443037"/>
            <a:ext cx="3086100" cy="4114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To add a picture, click on the icon in the center of this box.</a:t>
            </a:r>
          </a:p>
        </p:txBody>
      </p:sp>
    </p:spTree>
    <p:extLst>
      <p:ext uri="{BB962C8B-B14F-4D97-AF65-F5344CB8AC3E}">
        <p14:creationId xmlns:p14="http://schemas.microsoft.com/office/powerpoint/2010/main" val="2037372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68B6-943B-4427-804E-4CF28F0B3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5B7CF-50D1-4142-8E91-4D0439169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o title or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81603C-7D7B-4CD9-977F-C50E141D2D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F73B0-7EC3-4F4E-8FA0-70EB0178A2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4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 userDrawn="1"/>
        </p:nvGrpSpPr>
        <p:grpSpPr bwMode="gray">
          <a:xfrm>
            <a:off x="1973772" y="2743200"/>
            <a:ext cx="5196458" cy="1491738"/>
            <a:chOff x="3387726" y="2736850"/>
            <a:chExt cx="5411788" cy="1384300"/>
          </a:xfrm>
        </p:grpSpPr>
        <p:sp>
          <p:nvSpPr>
            <p:cNvPr id="47" name="Freeform 55"/>
            <p:cNvSpPr>
              <a:spLocks/>
            </p:cNvSpPr>
            <p:nvPr/>
          </p:nvSpPr>
          <p:spPr bwMode="gray">
            <a:xfrm>
              <a:off x="4462463" y="3157538"/>
              <a:ext cx="331788" cy="419100"/>
            </a:xfrm>
            <a:custGeom>
              <a:avLst/>
              <a:gdLst>
                <a:gd name="T0" fmla="*/ 39 w 88"/>
                <a:gd name="T1" fmla="*/ 92 h 111"/>
                <a:gd name="T2" fmla="*/ 56 w 88"/>
                <a:gd name="T3" fmla="*/ 104 h 111"/>
                <a:gd name="T4" fmla="*/ 85 w 88"/>
                <a:gd name="T5" fmla="*/ 82 h 111"/>
                <a:gd name="T6" fmla="*/ 88 w 88"/>
                <a:gd name="T7" fmla="*/ 82 h 111"/>
                <a:gd name="T8" fmla="*/ 85 w 88"/>
                <a:gd name="T9" fmla="*/ 111 h 111"/>
                <a:gd name="T10" fmla="*/ 0 w 88"/>
                <a:gd name="T11" fmla="*/ 111 h 111"/>
                <a:gd name="T12" fmla="*/ 0 w 88"/>
                <a:gd name="T13" fmla="*/ 107 h 111"/>
                <a:gd name="T14" fmla="*/ 14 w 88"/>
                <a:gd name="T15" fmla="*/ 89 h 111"/>
                <a:gd name="T16" fmla="*/ 14 w 88"/>
                <a:gd name="T17" fmla="*/ 18 h 111"/>
                <a:gd name="T18" fmla="*/ 0 w 88"/>
                <a:gd name="T19" fmla="*/ 3 h 111"/>
                <a:gd name="T20" fmla="*/ 0 w 88"/>
                <a:gd name="T21" fmla="*/ 0 h 111"/>
                <a:gd name="T22" fmla="*/ 53 w 88"/>
                <a:gd name="T23" fmla="*/ 0 h 111"/>
                <a:gd name="T24" fmla="*/ 53 w 88"/>
                <a:gd name="T25" fmla="*/ 3 h 111"/>
                <a:gd name="T26" fmla="*/ 39 w 88"/>
                <a:gd name="T27" fmla="*/ 18 h 111"/>
                <a:gd name="T28" fmla="*/ 39 w 88"/>
                <a:gd name="T29" fmla="*/ 9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111">
                  <a:moveTo>
                    <a:pt x="39" y="92"/>
                  </a:moveTo>
                  <a:cubicBezTo>
                    <a:pt x="39" y="102"/>
                    <a:pt x="43" y="104"/>
                    <a:pt x="56" y="104"/>
                  </a:cubicBezTo>
                  <a:cubicBezTo>
                    <a:pt x="70" y="104"/>
                    <a:pt x="76" y="100"/>
                    <a:pt x="85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13" y="104"/>
                    <a:pt x="14" y="101"/>
                    <a:pt x="14" y="8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9"/>
                    <a:pt x="12" y="6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2" y="6"/>
                    <a:pt x="39" y="8"/>
                    <a:pt x="39" y="18"/>
                  </a:cubicBezTo>
                  <a:lnTo>
                    <a:pt x="39" y="9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Freeform 56"/>
            <p:cNvSpPr>
              <a:spLocks noEditPoints="1"/>
            </p:cNvSpPr>
            <p:nvPr/>
          </p:nvSpPr>
          <p:spPr bwMode="gray">
            <a:xfrm>
              <a:off x="4800601" y="3125788"/>
              <a:ext cx="173038" cy="450850"/>
            </a:xfrm>
            <a:custGeom>
              <a:avLst/>
              <a:gdLst>
                <a:gd name="T0" fmla="*/ 34 w 46"/>
                <a:gd name="T1" fmla="*/ 103 h 119"/>
                <a:gd name="T2" fmla="*/ 46 w 46"/>
                <a:gd name="T3" fmla="*/ 115 h 119"/>
                <a:gd name="T4" fmla="*/ 46 w 46"/>
                <a:gd name="T5" fmla="*/ 119 h 119"/>
                <a:gd name="T6" fmla="*/ 1 w 46"/>
                <a:gd name="T7" fmla="*/ 119 h 119"/>
                <a:gd name="T8" fmla="*/ 1 w 46"/>
                <a:gd name="T9" fmla="*/ 115 h 119"/>
                <a:gd name="T10" fmla="*/ 13 w 46"/>
                <a:gd name="T11" fmla="*/ 102 h 119"/>
                <a:gd name="T12" fmla="*/ 13 w 46"/>
                <a:gd name="T13" fmla="*/ 64 h 119"/>
                <a:gd name="T14" fmla="*/ 0 w 46"/>
                <a:gd name="T15" fmla="*/ 50 h 119"/>
                <a:gd name="T16" fmla="*/ 0 w 46"/>
                <a:gd name="T17" fmla="*/ 47 h 119"/>
                <a:gd name="T18" fmla="*/ 31 w 46"/>
                <a:gd name="T19" fmla="*/ 44 h 119"/>
                <a:gd name="T20" fmla="*/ 34 w 46"/>
                <a:gd name="T21" fmla="*/ 44 h 119"/>
                <a:gd name="T22" fmla="*/ 34 w 46"/>
                <a:gd name="T23" fmla="*/ 103 h 119"/>
                <a:gd name="T24" fmla="*/ 23 w 46"/>
                <a:gd name="T25" fmla="*/ 0 h 119"/>
                <a:gd name="T26" fmla="*/ 36 w 46"/>
                <a:gd name="T27" fmla="*/ 12 h 119"/>
                <a:gd name="T28" fmla="*/ 23 w 46"/>
                <a:gd name="T29" fmla="*/ 25 h 119"/>
                <a:gd name="T30" fmla="*/ 11 w 46"/>
                <a:gd name="T31" fmla="*/ 12 h 119"/>
                <a:gd name="T32" fmla="*/ 23 w 46"/>
                <a:gd name="T3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19">
                  <a:moveTo>
                    <a:pt x="34" y="103"/>
                  </a:moveTo>
                  <a:cubicBezTo>
                    <a:pt x="34" y="110"/>
                    <a:pt x="38" y="114"/>
                    <a:pt x="46" y="115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10" y="114"/>
                    <a:pt x="13" y="111"/>
                    <a:pt x="13" y="102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55"/>
                    <a:pt x="10" y="52"/>
                    <a:pt x="0" y="5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4" y="44"/>
                    <a:pt x="34" y="44"/>
                    <a:pt x="34" y="44"/>
                  </a:cubicBezTo>
                  <a:lnTo>
                    <a:pt x="34" y="103"/>
                  </a:lnTo>
                  <a:close/>
                  <a:moveTo>
                    <a:pt x="23" y="0"/>
                  </a:moveTo>
                  <a:cubicBezTo>
                    <a:pt x="30" y="0"/>
                    <a:pt x="36" y="5"/>
                    <a:pt x="36" y="12"/>
                  </a:cubicBezTo>
                  <a:cubicBezTo>
                    <a:pt x="36" y="19"/>
                    <a:pt x="30" y="25"/>
                    <a:pt x="23" y="25"/>
                  </a:cubicBezTo>
                  <a:cubicBezTo>
                    <a:pt x="17" y="25"/>
                    <a:pt x="11" y="19"/>
                    <a:pt x="11" y="12"/>
                  </a:cubicBezTo>
                  <a:cubicBezTo>
                    <a:pt x="11" y="5"/>
                    <a:pt x="17" y="0"/>
                    <a:pt x="23" y="0"/>
                  </a:cubicBezTo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57"/>
            <p:cNvSpPr>
              <a:spLocks noEditPoints="1"/>
            </p:cNvSpPr>
            <p:nvPr/>
          </p:nvSpPr>
          <p:spPr bwMode="gray">
            <a:xfrm>
              <a:off x="4984751" y="3125788"/>
              <a:ext cx="354013" cy="458788"/>
            </a:xfrm>
            <a:custGeom>
              <a:avLst/>
              <a:gdLst>
                <a:gd name="T0" fmla="*/ 32 w 94"/>
                <a:gd name="T1" fmla="*/ 62 h 121"/>
                <a:gd name="T2" fmla="*/ 49 w 94"/>
                <a:gd name="T3" fmla="*/ 54 h 121"/>
                <a:gd name="T4" fmla="*/ 70 w 94"/>
                <a:gd name="T5" fmla="*/ 84 h 121"/>
                <a:gd name="T6" fmla="*/ 43 w 94"/>
                <a:gd name="T7" fmla="*/ 116 h 121"/>
                <a:gd name="T8" fmla="*/ 32 w 94"/>
                <a:gd name="T9" fmla="*/ 104 h 121"/>
                <a:gd name="T10" fmla="*/ 32 w 94"/>
                <a:gd name="T11" fmla="*/ 62 h 121"/>
                <a:gd name="T12" fmla="*/ 32 w 94"/>
                <a:gd name="T13" fmla="*/ 0 h 121"/>
                <a:gd name="T14" fmla="*/ 29 w 94"/>
                <a:gd name="T15" fmla="*/ 0 h 121"/>
                <a:gd name="T16" fmla="*/ 0 w 94"/>
                <a:gd name="T17" fmla="*/ 2 h 121"/>
                <a:gd name="T18" fmla="*/ 0 w 94"/>
                <a:gd name="T19" fmla="*/ 5 h 121"/>
                <a:gd name="T20" fmla="*/ 10 w 94"/>
                <a:gd name="T21" fmla="*/ 16 h 121"/>
                <a:gd name="T22" fmla="*/ 10 w 94"/>
                <a:gd name="T23" fmla="*/ 119 h 121"/>
                <a:gd name="T24" fmla="*/ 45 w 94"/>
                <a:gd name="T25" fmla="*/ 121 h 121"/>
                <a:gd name="T26" fmla="*/ 94 w 94"/>
                <a:gd name="T27" fmla="*/ 81 h 121"/>
                <a:gd name="T28" fmla="*/ 59 w 94"/>
                <a:gd name="T29" fmla="*/ 44 h 121"/>
                <a:gd name="T30" fmla="*/ 32 w 94"/>
                <a:gd name="T31" fmla="*/ 57 h 121"/>
                <a:gd name="T32" fmla="*/ 32 w 94"/>
                <a:gd name="T3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" h="121">
                  <a:moveTo>
                    <a:pt x="32" y="62"/>
                  </a:moveTo>
                  <a:cubicBezTo>
                    <a:pt x="39" y="56"/>
                    <a:pt x="43" y="54"/>
                    <a:pt x="49" y="54"/>
                  </a:cubicBezTo>
                  <a:cubicBezTo>
                    <a:pt x="61" y="54"/>
                    <a:pt x="70" y="66"/>
                    <a:pt x="70" y="84"/>
                  </a:cubicBezTo>
                  <a:cubicBezTo>
                    <a:pt x="70" y="107"/>
                    <a:pt x="59" y="116"/>
                    <a:pt x="43" y="116"/>
                  </a:cubicBezTo>
                  <a:cubicBezTo>
                    <a:pt x="35" y="116"/>
                    <a:pt x="32" y="113"/>
                    <a:pt x="32" y="104"/>
                  </a:cubicBezTo>
                  <a:lnTo>
                    <a:pt x="32" y="62"/>
                  </a:lnTo>
                  <a:close/>
                  <a:moveTo>
                    <a:pt x="32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6"/>
                    <a:pt x="10" y="10"/>
                    <a:pt x="10" y="16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21" y="121"/>
                    <a:pt x="32" y="121"/>
                    <a:pt x="45" y="121"/>
                  </a:cubicBezTo>
                  <a:cubicBezTo>
                    <a:pt x="80" y="121"/>
                    <a:pt x="94" y="103"/>
                    <a:pt x="94" y="81"/>
                  </a:cubicBezTo>
                  <a:cubicBezTo>
                    <a:pt x="94" y="60"/>
                    <a:pt x="79" y="44"/>
                    <a:pt x="59" y="44"/>
                  </a:cubicBezTo>
                  <a:cubicBezTo>
                    <a:pt x="49" y="44"/>
                    <a:pt x="40" y="48"/>
                    <a:pt x="32" y="57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58"/>
            <p:cNvSpPr>
              <a:spLocks noEditPoints="1"/>
            </p:cNvSpPr>
            <p:nvPr/>
          </p:nvSpPr>
          <p:spPr bwMode="gray">
            <a:xfrm>
              <a:off x="5368926" y="3292475"/>
              <a:ext cx="288925" cy="292100"/>
            </a:xfrm>
            <a:custGeom>
              <a:avLst/>
              <a:gdLst>
                <a:gd name="T0" fmla="*/ 23 w 77"/>
                <a:gd name="T1" fmla="*/ 28 h 77"/>
                <a:gd name="T2" fmla="*/ 38 w 77"/>
                <a:gd name="T3" fmla="*/ 5 h 77"/>
                <a:gd name="T4" fmla="*/ 54 w 77"/>
                <a:gd name="T5" fmla="*/ 28 h 77"/>
                <a:gd name="T6" fmla="*/ 23 w 77"/>
                <a:gd name="T7" fmla="*/ 28 h 77"/>
                <a:gd name="T8" fmla="*/ 77 w 77"/>
                <a:gd name="T9" fmla="*/ 33 h 77"/>
                <a:gd name="T10" fmla="*/ 40 w 77"/>
                <a:gd name="T11" fmla="*/ 0 h 77"/>
                <a:gd name="T12" fmla="*/ 0 w 77"/>
                <a:gd name="T13" fmla="*/ 39 h 77"/>
                <a:gd name="T14" fmla="*/ 39 w 77"/>
                <a:gd name="T15" fmla="*/ 77 h 77"/>
                <a:gd name="T16" fmla="*/ 77 w 77"/>
                <a:gd name="T17" fmla="*/ 53 h 77"/>
                <a:gd name="T18" fmla="*/ 74 w 77"/>
                <a:gd name="T19" fmla="*/ 53 h 77"/>
                <a:gd name="T20" fmla="*/ 48 w 77"/>
                <a:gd name="T21" fmla="*/ 68 h 77"/>
                <a:gd name="T22" fmla="*/ 23 w 77"/>
                <a:gd name="T23" fmla="*/ 33 h 77"/>
                <a:gd name="T24" fmla="*/ 77 w 77"/>
                <a:gd name="T25" fmla="*/ 3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7">
                  <a:moveTo>
                    <a:pt x="23" y="28"/>
                  </a:moveTo>
                  <a:cubicBezTo>
                    <a:pt x="24" y="14"/>
                    <a:pt x="29" y="5"/>
                    <a:pt x="38" y="5"/>
                  </a:cubicBezTo>
                  <a:cubicBezTo>
                    <a:pt x="47" y="5"/>
                    <a:pt x="53" y="15"/>
                    <a:pt x="54" y="28"/>
                  </a:cubicBezTo>
                  <a:lnTo>
                    <a:pt x="23" y="28"/>
                  </a:lnTo>
                  <a:close/>
                  <a:moveTo>
                    <a:pt x="77" y="33"/>
                  </a:moveTo>
                  <a:cubicBezTo>
                    <a:pt x="75" y="13"/>
                    <a:pt x="60" y="0"/>
                    <a:pt x="40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61"/>
                    <a:pt x="17" y="77"/>
                    <a:pt x="39" y="77"/>
                  </a:cubicBezTo>
                  <a:cubicBezTo>
                    <a:pt x="56" y="77"/>
                    <a:pt x="71" y="68"/>
                    <a:pt x="77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67" y="63"/>
                    <a:pt x="59" y="68"/>
                    <a:pt x="48" y="68"/>
                  </a:cubicBezTo>
                  <a:cubicBezTo>
                    <a:pt x="35" y="68"/>
                    <a:pt x="22" y="56"/>
                    <a:pt x="23" y="33"/>
                  </a:cubicBezTo>
                  <a:lnTo>
                    <a:pt x="77" y="3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59"/>
            <p:cNvSpPr>
              <a:spLocks/>
            </p:cNvSpPr>
            <p:nvPr/>
          </p:nvSpPr>
          <p:spPr bwMode="gray">
            <a:xfrm>
              <a:off x="5665788" y="3292475"/>
              <a:ext cx="269875" cy="284163"/>
            </a:xfrm>
            <a:custGeom>
              <a:avLst/>
              <a:gdLst>
                <a:gd name="T0" fmla="*/ 67 w 72"/>
                <a:gd name="T1" fmla="*/ 28 h 75"/>
                <a:gd name="T2" fmla="*/ 51 w 72"/>
                <a:gd name="T3" fmla="*/ 19 h 75"/>
                <a:gd name="T4" fmla="*/ 35 w 72"/>
                <a:gd name="T5" fmla="*/ 29 h 75"/>
                <a:gd name="T6" fmla="*/ 35 w 72"/>
                <a:gd name="T7" fmla="*/ 58 h 75"/>
                <a:gd name="T8" fmla="*/ 47 w 72"/>
                <a:gd name="T9" fmla="*/ 71 h 75"/>
                <a:gd name="T10" fmla="*/ 47 w 72"/>
                <a:gd name="T11" fmla="*/ 75 h 75"/>
                <a:gd name="T12" fmla="*/ 2 w 72"/>
                <a:gd name="T13" fmla="*/ 75 h 75"/>
                <a:gd name="T14" fmla="*/ 2 w 72"/>
                <a:gd name="T15" fmla="*/ 71 h 75"/>
                <a:gd name="T16" fmla="*/ 14 w 72"/>
                <a:gd name="T17" fmla="*/ 58 h 75"/>
                <a:gd name="T18" fmla="*/ 14 w 72"/>
                <a:gd name="T19" fmla="*/ 20 h 75"/>
                <a:gd name="T20" fmla="*/ 0 w 72"/>
                <a:gd name="T21" fmla="*/ 6 h 75"/>
                <a:gd name="T22" fmla="*/ 0 w 72"/>
                <a:gd name="T23" fmla="*/ 3 h 75"/>
                <a:gd name="T24" fmla="*/ 32 w 72"/>
                <a:gd name="T25" fmla="*/ 0 h 75"/>
                <a:gd name="T26" fmla="*/ 35 w 72"/>
                <a:gd name="T27" fmla="*/ 0 h 75"/>
                <a:gd name="T28" fmla="*/ 35 w 72"/>
                <a:gd name="T29" fmla="*/ 23 h 75"/>
                <a:gd name="T30" fmla="*/ 35 w 72"/>
                <a:gd name="T31" fmla="*/ 23 h 75"/>
                <a:gd name="T32" fmla="*/ 59 w 72"/>
                <a:gd name="T33" fmla="*/ 0 h 75"/>
                <a:gd name="T34" fmla="*/ 72 w 72"/>
                <a:gd name="T35" fmla="*/ 6 h 75"/>
                <a:gd name="T36" fmla="*/ 67 w 72"/>
                <a:gd name="T37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5">
                  <a:moveTo>
                    <a:pt x="67" y="28"/>
                  </a:moveTo>
                  <a:cubicBezTo>
                    <a:pt x="61" y="22"/>
                    <a:pt x="56" y="19"/>
                    <a:pt x="51" y="19"/>
                  </a:cubicBezTo>
                  <a:cubicBezTo>
                    <a:pt x="44" y="19"/>
                    <a:pt x="40" y="21"/>
                    <a:pt x="35" y="2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67"/>
                    <a:pt x="37" y="69"/>
                    <a:pt x="47" y="71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1" y="69"/>
                    <a:pt x="14" y="66"/>
                    <a:pt x="14" y="5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1"/>
                    <a:pt x="10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42" y="7"/>
                    <a:pt x="50" y="0"/>
                    <a:pt x="59" y="0"/>
                  </a:cubicBezTo>
                  <a:cubicBezTo>
                    <a:pt x="64" y="0"/>
                    <a:pt x="68" y="2"/>
                    <a:pt x="72" y="6"/>
                  </a:cubicBezTo>
                  <a:lnTo>
                    <a:pt x="67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60"/>
            <p:cNvSpPr>
              <a:spLocks/>
            </p:cNvSpPr>
            <p:nvPr/>
          </p:nvSpPr>
          <p:spPr bwMode="gray">
            <a:xfrm>
              <a:off x="5943601" y="3198813"/>
              <a:ext cx="541338" cy="588963"/>
            </a:xfrm>
            <a:custGeom>
              <a:avLst/>
              <a:gdLst>
                <a:gd name="T0" fmla="*/ 114 w 144"/>
                <a:gd name="T1" fmla="*/ 28 h 156"/>
                <a:gd name="T2" fmla="*/ 114 w 144"/>
                <a:gd name="T3" fmla="*/ 31 h 156"/>
                <a:gd name="T4" fmla="*/ 119 w 144"/>
                <a:gd name="T5" fmla="*/ 54 h 156"/>
                <a:gd name="T6" fmla="*/ 109 w 144"/>
                <a:gd name="T7" fmla="*/ 77 h 156"/>
                <a:gd name="T8" fmla="*/ 94 w 144"/>
                <a:gd name="T9" fmla="*/ 46 h 156"/>
                <a:gd name="T10" fmla="*/ 97 w 144"/>
                <a:gd name="T11" fmla="*/ 31 h 156"/>
                <a:gd name="T12" fmla="*/ 97 w 144"/>
                <a:gd name="T13" fmla="*/ 28 h 156"/>
                <a:gd name="T14" fmla="*/ 56 w 144"/>
                <a:gd name="T15" fmla="*/ 28 h 156"/>
                <a:gd name="T16" fmla="*/ 55 w 144"/>
                <a:gd name="T17" fmla="*/ 28 h 156"/>
                <a:gd name="T18" fmla="*/ 34 w 144"/>
                <a:gd name="T19" fmla="*/ 28 h 156"/>
                <a:gd name="T20" fmla="*/ 34 w 144"/>
                <a:gd name="T21" fmla="*/ 0 h 156"/>
                <a:gd name="T22" fmla="*/ 30 w 144"/>
                <a:gd name="T23" fmla="*/ 0 h 156"/>
                <a:gd name="T24" fmla="*/ 0 w 144"/>
                <a:gd name="T25" fmla="*/ 30 h 156"/>
                <a:gd name="T26" fmla="*/ 0 w 144"/>
                <a:gd name="T27" fmla="*/ 34 h 156"/>
                <a:gd name="T28" fmla="*/ 13 w 144"/>
                <a:gd name="T29" fmla="*/ 34 h 156"/>
                <a:gd name="T30" fmla="*/ 13 w 144"/>
                <a:gd name="T31" fmla="*/ 80 h 156"/>
                <a:gd name="T32" fmla="*/ 37 w 144"/>
                <a:gd name="T33" fmla="*/ 102 h 156"/>
                <a:gd name="T34" fmla="*/ 60 w 144"/>
                <a:gd name="T35" fmla="*/ 90 h 156"/>
                <a:gd name="T36" fmla="*/ 58 w 144"/>
                <a:gd name="T37" fmla="*/ 88 h 156"/>
                <a:gd name="T38" fmla="*/ 47 w 144"/>
                <a:gd name="T39" fmla="*/ 93 h 156"/>
                <a:gd name="T40" fmla="*/ 34 w 144"/>
                <a:gd name="T41" fmla="*/ 75 h 156"/>
                <a:gd name="T42" fmla="*/ 34 w 144"/>
                <a:gd name="T43" fmla="*/ 34 h 156"/>
                <a:gd name="T44" fmla="*/ 53 w 144"/>
                <a:gd name="T45" fmla="*/ 34 h 156"/>
                <a:gd name="T46" fmla="*/ 71 w 144"/>
                <a:gd name="T47" fmla="*/ 47 h 156"/>
                <a:gd name="T48" fmla="*/ 97 w 144"/>
                <a:gd name="T49" fmla="*/ 102 h 156"/>
                <a:gd name="T50" fmla="*/ 68 w 144"/>
                <a:gd name="T51" fmla="*/ 136 h 156"/>
                <a:gd name="T52" fmla="*/ 58 w 144"/>
                <a:gd name="T53" fmla="*/ 134 h 156"/>
                <a:gd name="T54" fmla="*/ 54 w 144"/>
                <a:gd name="T55" fmla="*/ 155 h 156"/>
                <a:gd name="T56" fmla="*/ 60 w 144"/>
                <a:gd name="T57" fmla="*/ 156 h 156"/>
                <a:gd name="T58" fmla="*/ 90 w 144"/>
                <a:gd name="T59" fmla="*/ 132 h 156"/>
                <a:gd name="T60" fmla="*/ 127 w 144"/>
                <a:gd name="T61" fmla="*/ 50 h 156"/>
                <a:gd name="T62" fmla="*/ 144 w 144"/>
                <a:gd name="T63" fmla="*/ 31 h 156"/>
                <a:gd name="T64" fmla="*/ 144 w 144"/>
                <a:gd name="T65" fmla="*/ 28 h 156"/>
                <a:gd name="T66" fmla="*/ 114 w 144"/>
                <a:gd name="T67" fmla="*/ 2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" h="156">
                  <a:moveTo>
                    <a:pt x="114" y="28"/>
                  </a:moveTo>
                  <a:cubicBezTo>
                    <a:pt x="114" y="31"/>
                    <a:pt x="114" y="31"/>
                    <a:pt x="114" y="31"/>
                  </a:cubicBezTo>
                  <a:cubicBezTo>
                    <a:pt x="123" y="33"/>
                    <a:pt x="125" y="39"/>
                    <a:pt x="119" y="54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89" y="37"/>
                    <a:pt x="89" y="32"/>
                    <a:pt x="97" y="31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0" y="13"/>
                    <a:pt x="9" y="25"/>
                    <a:pt x="0" y="3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96"/>
                    <a:pt x="23" y="102"/>
                    <a:pt x="37" y="102"/>
                  </a:cubicBezTo>
                  <a:cubicBezTo>
                    <a:pt x="48" y="102"/>
                    <a:pt x="55" y="99"/>
                    <a:pt x="60" y="90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4" y="92"/>
                    <a:pt x="51" y="93"/>
                    <a:pt x="47" y="93"/>
                  </a:cubicBezTo>
                  <a:cubicBezTo>
                    <a:pt x="37" y="93"/>
                    <a:pt x="34" y="87"/>
                    <a:pt x="34" y="7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64" y="34"/>
                    <a:pt x="67" y="38"/>
                    <a:pt x="71" y="47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89" y="126"/>
                    <a:pt x="81" y="136"/>
                    <a:pt x="68" y="136"/>
                  </a:cubicBezTo>
                  <a:cubicBezTo>
                    <a:pt x="65" y="136"/>
                    <a:pt x="63" y="135"/>
                    <a:pt x="58" y="134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6" y="156"/>
                    <a:pt x="58" y="156"/>
                    <a:pt x="60" y="156"/>
                  </a:cubicBezTo>
                  <a:cubicBezTo>
                    <a:pt x="75" y="156"/>
                    <a:pt x="83" y="150"/>
                    <a:pt x="90" y="132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32" y="36"/>
                    <a:pt x="135" y="34"/>
                    <a:pt x="144" y="31"/>
                  </a:cubicBezTo>
                  <a:cubicBezTo>
                    <a:pt x="144" y="28"/>
                    <a:pt x="144" y="28"/>
                    <a:pt x="144" y="28"/>
                  </a:cubicBezTo>
                  <a:lnTo>
                    <a:pt x="114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61"/>
            <p:cNvSpPr>
              <a:spLocks/>
            </p:cNvSpPr>
            <p:nvPr/>
          </p:nvSpPr>
          <p:spPr bwMode="gray">
            <a:xfrm>
              <a:off x="6594476" y="3157538"/>
              <a:ext cx="619125" cy="419100"/>
            </a:xfrm>
            <a:custGeom>
              <a:avLst/>
              <a:gdLst>
                <a:gd name="T0" fmla="*/ 148 w 165"/>
                <a:gd name="T1" fmla="*/ 91 h 111"/>
                <a:gd name="T2" fmla="*/ 165 w 165"/>
                <a:gd name="T3" fmla="*/ 108 h 111"/>
                <a:gd name="T4" fmla="*/ 165 w 165"/>
                <a:gd name="T5" fmla="*/ 111 h 111"/>
                <a:gd name="T6" fmla="*/ 110 w 165"/>
                <a:gd name="T7" fmla="*/ 111 h 111"/>
                <a:gd name="T8" fmla="*/ 110 w 165"/>
                <a:gd name="T9" fmla="*/ 108 h 111"/>
                <a:gd name="T10" fmla="*/ 122 w 165"/>
                <a:gd name="T11" fmla="*/ 84 h 111"/>
                <a:gd name="T12" fmla="*/ 113 w 165"/>
                <a:gd name="T13" fmla="*/ 20 h 111"/>
                <a:gd name="T14" fmla="*/ 113 w 165"/>
                <a:gd name="T15" fmla="*/ 20 h 111"/>
                <a:gd name="T16" fmla="*/ 77 w 165"/>
                <a:gd name="T17" fmla="*/ 111 h 111"/>
                <a:gd name="T18" fmla="*/ 73 w 165"/>
                <a:gd name="T19" fmla="*/ 111 h 111"/>
                <a:gd name="T20" fmla="*/ 37 w 165"/>
                <a:gd name="T21" fmla="*/ 20 h 111"/>
                <a:gd name="T22" fmla="*/ 37 w 165"/>
                <a:gd name="T23" fmla="*/ 20 h 111"/>
                <a:gd name="T24" fmla="*/ 27 w 165"/>
                <a:gd name="T25" fmla="*/ 85 h 111"/>
                <a:gd name="T26" fmla="*/ 40 w 165"/>
                <a:gd name="T27" fmla="*/ 108 h 111"/>
                <a:gd name="T28" fmla="*/ 40 w 165"/>
                <a:gd name="T29" fmla="*/ 111 h 111"/>
                <a:gd name="T30" fmla="*/ 0 w 165"/>
                <a:gd name="T31" fmla="*/ 111 h 111"/>
                <a:gd name="T32" fmla="*/ 0 w 165"/>
                <a:gd name="T33" fmla="*/ 108 h 111"/>
                <a:gd name="T34" fmla="*/ 20 w 165"/>
                <a:gd name="T35" fmla="*/ 84 h 111"/>
                <a:gd name="T36" fmla="*/ 31 w 165"/>
                <a:gd name="T37" fmla="*/ 11 h 111"/>
                <a:gd name="T38" fmla="*/ 15 w 165"/>
                <a:gd name="T39" fmla="*/ 3 h 111"/>
                <a:gd name="T40" fmla="*/ 15 w 165"/>
                <a:gd name="T41" fmla="*/ 0 h 111"/>
                <a:gd name="T42" fmla="*/ 55 w 165"/>
                <a:gd name="T43" fmla="*/ 0 h 111"/>
                <a:gd name="T44" fmla="*/ 84 w 165"/>
                <a:gd name="T45" fmla="*/ 74 h 111"/>
                <a:gd name="T46" fmla="*/ 113 w 165"/>
                <a:gd name="T47" fmla="*/ 0 h 111"/>
                <a:gd name="T48" fmla="*/ 151 w 165"/>
                <a:gd name="T49" fmla="*/ 0 h 111"/>
                <a:gd name="T50" fmla="*/ 151 w 165"/>
                <a:gd name="T51" fmla="*/ 3 h 111"/>
                <a:gd name="T52" fmla="*/ 138 w 165"/>
                <a:gd name="T53" fmla="*/ 22 h 111"/>
                <a:gd name="T54" fmla="*/ 148 w 165"/>
                <a:gd name="T55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5" h="111">
                  <a:moveTo>
                    <a:pt x="148" y="91"/>
                  </a:moveTo>
                  <a:cubicBezTo>
                    <a:pt x="150" y="100"/>
                    <a:pt x="154" y="106"/>
                    <a:pt x="165" y="108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22" y="105"/>
                    <a:pt x="124" y="98"/>
                    <a:pt x="122" y="84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5" y="98"/>
                    <a:pt x="28" y="107"/>
                    <a:pt x="40" y="108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2" y="108"/>
                    <a:pt x="17" y="101"/>
                    <a:pt x="20" y="84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6" y="7"/>
                    <a:pt x="20" y="4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39" y="6"/>
                    <a:pt x="137" y="11"/>
                    <a:pt x="138" y="22"/>
                  </a:cubicBezTo>
                  <a:lnTo>
                    <a:pt x="148" y="91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62"/>
            <p:cNvSpPr>
              <a:spLocks/>
            </p:cNvSpPr>
            <p:nvPr/>
          </p:nvSpPr>
          <p:spPr bwMode="gray">
            <a:xfrm>
              <a:off x="7207251" y="3297238"/>
              <a:ext cx="360363" cy="290513"/>
            </a:xfrm>
            <a:custGeom>
              <a:avLst/>
              <a:gdLst>
                <a:gd name="T0" fmla="*/ 11 w 96"/>
                <a:gd name="T1" fmla="*/ 18 h 77"/>
                <a:gd name="T2" fmla="*/ 0 w 96"/>
                <a:gd name="T3" fmla="*/ 6 h 77"/>
                <a:gd name="T4" fmla="*/ 0 w 96"/>
                <a:gd name="T5" fmla="*/ 3 h 77"/>
                <a:gd name="T6" fmla="*/ 29 w 96"/>
                <a:gd name="T7" fmla="*/ 0 h 77"/>
                <a:gd name="T8" fmla="*/ 32 w 96"/>
                <a:gd name="T9" fmla="*/ 0 h 77"/>
                <a:gd name="T10" fmla="*/ 32 w 96"/>
                <a:gd name="T11" fmla="*/ 53 h 77"/>
                <a:gd name="T12" fmla="*/ 46 w 96"/>
                <a:gd name="T13" fmla="*/ 65 h 77"/>
                <a:gd name="T14" fmla="*/ 63 w 96"/>
                <a:gd name="T15" fmla="*/ 52 h 77"/>
                <a:gd name="T16" fmla="*/ 63 w 96"/>
                <a:gd name="T17" fmla="*/ 17 h 77"/>
                <a:gd name="T18" fmla="*/ 52 w 96"/>
                <a:gd name="T19" fmla="*/ 6 h 77"/>
                <a:gd name="T20" fmla="*/ 52 w 96"/>
                <a:gd name="T21" fmla="*/ 3 h 77"/>
                <a:gd name="T22" fmla="*/ 82 w 96"/>
                <a:gd name="T23" fmla="*/ 0 h 77"/>
                <a:gd name="T24" fmla="*/ 85 w 96"/>
                <a:gd name="T25" fmla="*/ 0 h 77"/>
                <a:gd name="T26" fmla="*/ 85 w 96"/>
                <a:gd name="T27" fmla="*/ 57 h 77"/>
                <a:gd name="T28" fmla="*/ 96 w 96"/>
                <a:gd name="T29" fmla="*/ 71 h 77"/>
                <a:gd name="T30" fmla="*/ 96 w 96"/>
                <a:gd name="T31" fmla="*/ 74 h 77"/>
                <a:gd name="T32" fmla="*/ 63 w 96"/>
                <a:gd name="T33" fmla="*/ 77 h 77"/>
                <a:gd name="T34" fmla="*/ 63 w 96"/>
                <a:gd name="T35" fmla="*/ 60 h 77"/>
                <a:gd name="T36" fmla="*/ 63 w 96"/>
                <a:gd name="T37" fmla="*/ 60 h 77"/>
                <a:gd name="T38" fmla="*/ 35 w 96"/>
                <a:gd name="T39" fmla="*/ 77 h 77"/>
                <a:gd name="T40" fmla="*/ 11 w 96"/>
                <a:gd name="T41" fmla="*/ 55 h 77"/>
                <a:gd name="T42" fmla="*/ 11 w 96"/>
                <a:gd name="T4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77">
                  <a:moveTo>
                    <a:pt x="11" y="18"/>
                  </a:moveTo>
                  <a:cubicBezTo>
                    <a:pt x="11" y="10"/>
                    <a:pt x="8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61"/>
                    <a:pt x="38" y="65"/>
                    <a:pt x="46" y="65"/>
                  </a:cubicBezTo>
                  <a:cubicBezTo>
                    <a:pt x="53" y="65"/>
                    <a:pt x="57" y="62"/>
                    <a:pt x="63" y="52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1"/>
                    <a:pt x="60" y="7"/>
                    <a:pt x="52" y="6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5" y="66"/>
                    <a:pt x="87" y="69"/>
                    <a:pt x="96" y="71"/>
                  </a:cubicBezTo>
                  <a:cubicBezTo>
                    <a:pt x="96" y="74"/>
                    <a:pt x="96" y="74"/>
                    <a:pt x="96" y="74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5" y="72"/>
                    <a:pt x="46" y="77"/>
                    <a:pt x="35" y="77"/>
                  </a:cubicBezTo>
                  <a:cubicBezTo>
                    <a:pt x="20" y="77"/>
                    <a:pt x="11" y="69"/>
                    <a:pt x="11" y="55"/>
                  </a:cubicBezTo>
                  <a:lnTo>
                    <a:pt x="11" y="1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5" name="Freeform 63"/>
            <p:cNvSpPr>
              <a:spLocks/>
            </p:cNvSpPr>
            <p:nvPr/>
          </p:nvSpPr>
          <p:spPr bwMode="gray">
            <a:xfrm>
              <a:off x="7581901" y="3201988"/>
              <a:ext cx="225425" cy="385763"/>
            </a:xfrm>
            <a:custGeom>
              <a:avLst/>
              <a:gdLst>
                <a:gd name="T0" fmla="*/ 13 w 60"/>
                <a:gd name="T1" fmla="*/ 33 h 102"/>
                <a:gd name="T2" fmla="*/ 0 w 60"/>
                <a:gd name="T3" fmla="*/ 33 h 102"/>
                <a:gd name="T4" fmla="*/ 0 w 60"/>
                <a:gd name="T5" fmla="*/ 30 h 102"/>
                <a:gd name="T6" fmla="*/ 31 w 60"/>
                <a:gd name="T7" fmla="*/ 0 h 102"/>
                <a:gd name="T8" fmla="*/ 34 w 60"/>
                <a:gd name="T9" fmla="*/ 0 h 102"/>
                <a:gd name="T10" fmla="*/ 34 w 60"/>
                <a:gd name="T11" fmla="*/ 28 h 102"/>
                <a:gd name="T12" fmla="*/ 58 w 60"/>
                <a:gd name="T13" fmla="*/ 28 h 102"/>
                <a:gd name="T14" fmla="*/ 58 w 60"/>
                <a:gd name="T15" fmla="*/ 33 h 102"/>
                <a:gd name="T16" fmla="*/ 34 w 60"/>
                <a:gd name="T17" fmla="*/ 33 h 102"/>
                <a:gd name="T18" fmla="*/ 34 w 60"/>
                <a:gd name="T19" fmla="*/ 75 h 102"/>
                <a:gd name="T20" fmla="*/ 47 w 60"/>
                <a:gd name="T21" fmla="*/ 93 h 102"/>
                <a:gd name="T22" fmla="*/ 58 w 60"/>
                <a:gd name="T23" fmla="*/ 87 h 102"/>
                <a:gd name="T24" fmla="*/ 60 w 60"/>
                <a:gd name="T25" fmla="*/ 89 h 102"/>
                <a:gd name="T26" fmla="*/ 37 w 60"/>
                <a:gd name="T27" fmla="*/ 102 h 102"/>
                <a:gd name="T28" fmla="*/ 13 w 60"/>
                <a:gd name="T29" fmla="*/ 79 h 102"/>
                <a:gd name="T30" fmla="*/ 13 w 60"/>
                <a:gd name="T31" fmla="*/ 3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02">
                  <a:moveTo>
                    <a:pt x="13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9" y="24"/>
                    <a:pt x="21" y="13"/>
                    <a:pt x="31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86"/>
                    <a:pt x="37" y="93"/>
                    <a:pt x="47" y="93"/>
                  </a:cubicBezTo>
                  <a:cubicBezTo>
                    <a:pt x="51" y="93"/>
                    <a:pt x="54" y="91"/>
                    <a:pt x="58" y="87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55" y="98"/>
                    <a:pt x="48" y="102"/>
                    <a:pt x="37" y="102"/>
                  </a:cubicBezTo>
                  <a:cubicBezTo>
                    <a:pt x="24" y="102"/>
                    <a:pt x="13" y="96"/>
                    <a:pt x="13" y="79"/>
                  </a:cubicBezTo>
                  <a:lnTo>
                    <a:pt x="13" y="3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6" name="Freeform 64"/>
            <p:cNvSpPr>
              <a:spLocks/>
            </p:cNvSpPr>
            <p:nvPr/>
          </p:nvSpPr>
          <p:spPr bwMode="gray">
            <a:xfrm>
              <a:off x="7807326" y="3297238"/>
              <a:ext cx="365125" cy="290513"/>
            </a:xfrm>
            <a:custGeom>
              <a:avLst/>
              <a:gdLst>
                <a:gd name="T0" fmla="*/ 12 w 97"/>
                <a:gd name="T1" fmla="*/ 18 h 77"/>
                <a:gd name="T2" fmla="*/ 0 w 97"/>
                <a:gd name="T3" fmla="*/ 6 h 77"/>
                <a:gd name="T4" fmla="*/ 0 w 97"/>
                <a:gd name="T5" fmla="*/ 3 h 77"/>
                <a:gd name="T6" fmla="*/ 30 w 97"/>
                <a:gd name="T7" fmla="*/ 0 h 77"/>
                <a:gd name="T8" fmla="*/ 33 w 97"/>
                <a:gd name="T9" fmla="*/ 0 h 77"/>
                <a:gd name="T10" fmla="*/ 33 w 97"/>
                <a:gd name="T11" fmla="*/ 53 h 77"/>
                <a:gd name="T12" fmla="*/ 46 w 97"/>
                <a:gd name="T13" fmla="*/ 65 h 77"/>
                <a:gd name="T14" fmla="*/ 64 w 97"/>
                <a:gd name="T15" fmla="*/ 52 h 77"/>
                <a:gd name="T16" fmla="*/ 64 w 97"/>
                <a:gd name="T17" fmla="*/ 17 h 77"/>
                <a:gd name="T18" fmla="*/ 53 w 97"/>
                <a:gd name="T19" fmla="*/ 6 h 77"/>
                <a:gd name="T20" fmla="*/ 53 w 97"/>
                <a:gd name="T21" fmla="*/ 3 h 77"/>
                <a:gd name="T22" fmla="*/ 82 w 97"/>
                <a:gd name="T23" fmla="*/ 0 h 77"/>
                <a:gd name="T24" fmla="*/ 86 w 97"/>
                <a:gd name="T25" fmla="*/ 0 h 77"/>
                <a:gd name="T26" fmla="*/ 86 w 97"/>
                <a:gd name="T27" fmla="*/ 57 h 77"/>
                <a:gd name="T28" fmla="*/ 97 w 97"/>
                <a:gd name="T29" fmla="*/ 71 h 77"/>
                <a:gd name="T30" fmla="*/ 97 w 97"/>
                <a:gd name="T31" fmla="*/ 74 h 77"/>
                <a:gd name="T32" fmla="*/ 64 w 97"/>
                <a:gd name="T33" fmla="*/ 77 h 77"/>
                <a:gd name="T34" fmla="*/ 64 w 97"/>
                <a:gd name="T35" fmla="*/ 60 h 77"/>
                <a:gd name="T36" fmla="*/ 64 w 97"/>
                <a:gd name="T37" fmla="*/ 60 h 77"/>
                <a:gd name="T38" fmla="*/ 35 w 97"/>
                <a:gd name="T39" fmla="*/ 77 h 77"/>
                <a:gd name="T40" fmla="*/ 12 w 97"/>
                <a:gd name="T41" fmla="*/ 55 h 77"/>
                <a:gd name="T42" fmla="*/ 12 w 97"/>
                <a:gd name="T43" fmla="*/ 1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77">
                  <a:moveTo>
                    <a:pt x="12" y="18"/>
                  </a:moveTo>
                  <a:cubicBezTo>
                    <a:pt x="12" y="10"/>
                    <a:pt x="9" y="7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61"/>
                    <a:pt x="39" y="65"/>
                    <a:pt x="46" y="65"/>
                  </a:cubicBezTo>
                  <a:cubicBezTo>
                    <a:pt x="54" y="65"/>
                    <a:pt x="58" y="62"/>
                    <a:pt x="64" y="52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1"/>
                    <a:pt x="60" y="7"/>
                    <a:pt x="53" y="6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66"/>
                    <a:pt x="88" y="69"/>
                    <a:pt x="97" y="71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56" y="72"/>
                    <a:pt x="47" y="77"/>
                    <a:pt x="35" y="77"/>
                  </a:cubicBezTo>
                  <a:cubicBezTo>
                    <a:pt x="21" y="77"/>
                    <a:pt x="12" y="69"/>
                    <a:pt x="12" y="55"/>
                  </a:cubicBezTo>
                  <a:lnTo>
                    <a:pt x="12" y="1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 65"/>
            <p:cNvSpPr>
              <a:spLocks noEditPoints="1"/>
            </p:cNvSpPr>
            <p:nvPr/>
          </p:nvSpPr>
          <p:spPr bwMode="gray">
            <a:xfrm>
              <a:off x="8183563" y="3297238"/>
              <a:ext cx="304800" cy="290513"/>
            </a:xfrm>
            <a:custGeom>
              <a:avLst/>
              <a:gdLst>
                <a:gd name="T0" fmla="*/ 46 w 81"/>
                <a:gd name="T1" fmla="*/ 62 h 77"/>
                <a:gd name="T2" fmla="*/ 33 w 81"/>
                <a:gd name="T3" fmla="*/ 69 h 77"/>
                <a:gd name="T4" fmla="*/ 23 w 81"/>
                <a:gd name="T5" fmla="*/ 56 h 77"/>
                <a:gd name="T6" fmla="*/ 46 w 81"/>
                <a:gd name="T7" fmla="*/ 35 h 77"/>
                <a:gd name="T8" fmla="*/ 46 w 81"/>
                <a:gd name="T9" fmla="*/ 62 h 77"/>
                <a:gd name="T10" fmla="*/ 68 w 81"/>
                <a:gd name="T11" fmla="*/ 27 h 77"/>
                <a:gd name="T12" fmla="*/ 36 w 81"/>
                <a:gd name="T13" fmla="*/ 0 h 77"/>
                <a:gd name="T14" fmla="*/ 4 w 81"/>
                <a:gd name="T15" fmla="*/ 24 h 77"/>
                <a:gd name="T16" fmla="*/ 7 w 81"/>
                <a:gd name="T17" fmla="*/ 24 h 77"/>
                <a:gd name="T18" fmla="*/ 28 w 81"/>
                <a:gd name="T19" fmla="*/ 12 h 77"/>
                <a:gd name="T20" fmla="*/ 46 w 81"/>
                <a:gd name="T21" fmla="*/ 31 h 77"/>
                <a:gd name="T22" fmla="*/ 0 w 81"/>
                <a:gd name="T23" fmla="*/ 58 h 77"/>
                <a:gd name="T24" fmla="*/ 22 w 81"/>
                <a:gd name="T25" fmla="*/ 77 h 77"/>
                <a:gd name="T26" fmla="*/ 44 w 81"/>
                <a:gd name="T27" fmla="*/ 69 h 77"/>
                <a:gd name="T28" fmla="*/ 46 w 81"/>
                <a:gd name="T29" fmla="*/ 67 h 77"/>
                <a:gd name="T30" fmla="*/ 63 w 81"/>
                <a:gd name="T31" fmla="*/ 77 h 77"/>
                <a:gd name="T32" fmla="*/ 81 w 81"/>
                <a:gd name="T33" fmla="*/ 63 h 77"/>
                <a:gd name="T34" fmla="*/ 78 w 81"/>
                <a:gd name="T35" fmla="*/ 63 h 77"/>
                <a:gd name="T36" fmla="*/ 72 w 81"/>
                <a:gd name="T37" fmla="*/ 70 h 77"/>
                <a:gd name="T38" fmla="*/ 68 w 81"/>
                <a:gd name="T39" fmla="*/ 60 h 77"/>
                <a:gd name="T40" fmla="*/ 68 w 81"/>
                <a:gd name="T41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77">
                  <a:moveTo>
                    <a:pt x="46" y="62"/>
                  </a:moveTo>
                  <a:cubicBezTo>
                    <a:pt x="41" y="67"/>
                    <a:pt x="37" y="69"/>
                    <a:pt x="33" y="69"/>
                  </a:cubicBezTo>
                  <a:cubicBezTo>
                    <a:pt x="27" y="69"/>
                    <a:pt x="23" y="64"/>
                    <a:pt x="23" y="56"/>
                  </a:cubicBezTo>
                  <a:cubicBezTo>
                    <a:pt x="23" y="47"/>
                    <a:pt x="28" y="42"/>
                    <a:pt x="46" y="35"/>
                  </a:cubicBezTo>
                  <a:lnTo>
                    <a:pt x="46" y="62"/>
                  </a:lnTo>
                  <a:close/>
                  <a:moveTo>
                    <a:pt x="68" y="27"/>
                  </a:moveTo>
                  <a:cubicBezTo>
                    <a:pt x="68" y="7"/>
                    <a:pt x="52" y="0"/>
                    <a:pt x="36" y="0"/>
                  </a:cubicBezTo>
                  <a:cubicBezTo>
                    <a:pt x="19" y="0"/>
                    <a:pt x="8" y="9"/>
                    <a:pt x="4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2" y="16"/>
                    <a:pt x="19" y="12"/>
                    <a:pt x="28" y="12"/>
                  </a:cubicBezTo>
                  <a:cubicBezTo>
                    <a:pt x="41" y="12"/>
                    <a:pt x="46" y="18"/>
                    <a:pt x="46" y="31"/>
                  </a:cubicBezTo>
                  <a:cubicBezTo>
                    <a:pt x="29" y="37"/>
                    <a:pt x="0" y="39"/>
                    <a:pt x="0" y="58"/>
                  </a:cubicBezTo>
                  <a:cubicBezTo>
                    <a:pt x="0" y="69"/>
                    <a:pt x="10" y="77"/>
                    <a:pt x="22" y="77"/>
                  </a:cubicBezTo>
                  <a:cubicBezTo>
                    <a:pt x="31" y="77"/>
                    <a:pt x="37" y="75"/>
                    <a:pt x="44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50" y="74"/>
                    <a:pt x="55" y="77"/>
                    <a:pt x="63" y="77"/>
                  </a:cubicBezTo>
                  <a:cubicBezTo>
                    <a:pt x="74" y="77"/>
                    <a:pt x="80" y="72"/>
                    <a:pt x="81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7" y="68"/>
                    <a:pt x="75" y="70"/>
                    <a:pt x="72" y="70"/>
                  </a:cubicBezTo>
                  <a:cubicBezTo>
                    <a:pt x="69" y="70"/>
                    <a:pt x="68" y="67"/>
                    <a:pt x="68" y="60"/>
                  </a:cubicBezTo>
                  <a:lnTo>
                    <a:pt x="68" y="27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8" name="Freeform 66"/>
            <p:cNvSpPr>
              <a:spLocks/>
            </p:cNvSpPr>
            <p:nvPr/>
          </p:nvSpPr>
          <p:spPr bwMode="gray">
            <a:xfrm>
              <a:off x="8491538" y="3125788"/>
              <a:ext cx="180975" cy="450850"/>
            </a:xfrm>
            <a:custGeom>
              <a:avLst/>
              <a:gdLst>
                <a:gd name="T0" fmla="*/ 14 w 48"/>
                <a:gd name="T1" fmla="*/ 20 h 119"/>
                <a:gd name="T2" fmla="*/ 0 w 48"/>
                <a:gd name="T3" fmla="*/ 6 h 119"/>
                <a:gd name="T4" fmla="*/ 0 w 48"/>
                <a:gd name="T5" fmla="*/ 3 h 119"/>
                <a:gd name="T6" fmla="*/ 32 w 48"/>
                <a:gd name="T7" fmla="*/ 0 h 119"/>
                <a:gd name="T8" fmla="*/ 35 w 48"/>
                <a:gd name="T9" fmla="*/ 0 h 119"/>
                <a:gd name="T10" fmla="*/ 35 w 48"/>
                <a:gd name="T11" fmla="*/ 102 h 119"/>
                <a:gd name="T12" fmla="*/ 48 w 48"/>
                <a:gd name="T13" fmla="*/ 116 h 119"/>
                <a:gd name="T14" fmla="*/ 48 w 48"/>
                <a:gd name="T15" fmla="*/ 119 h 119"/>
                <a:gd name="T16" fmla="*/ 0 w 48"/>
                <a:gd name="T17" fmla="*/ 119 h 119"/>
                <a:gd name="T18" fmla="*/ 0 w 48"/>
                <a:gd name="T19" fmla="*/ 116 h 119"/>
                <a:gd name="T20" fmla="*/ 14 w 48"/>
                <a:gd name="T21" fmla="*/ 102 h 119"/>
                <a:gd name="T22" fmla="*/ 14 w 48"/>
                <a:gd name="T23" fmla="*/ 2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119">
                  <a:moveTo>
                    <a:pt x="14" y="20"/>
                  </a:moveTo>
                  <a:cubicBezTo>
                    <a:pt x="14" y="10"/>
                    <a:pt x="10" y="6"/>
                    <a:pt x="0" y="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35" y="111"/>
                    <a:pt x="37" y="114"/>
                    <a:pt x="48" y="116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1" y="114"/>
                    <a:pt x="14" y="111"/>
                    <a:pt x="14" y="102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67"/>
            <p:cNvSpPr>
              <a:spLocks/>
            </p:cNvSpPr>
            <p:nvPr/>
          </p:nvSpPr>
          <p:spPr bwMode="gray">
            <a:xfrm>
              <a:off x="3387726" y="2736850"/>
              <a:ext cx="981075" cy="1308100"/>
            </a:xfrm>
            <a:custGeom>
              <a:avLst/>
              <a:gdLst>
                <a:gd name="T0" fmla="*/ 258 w 261"/>
                <a:gd name="T1" fmla="*/ 146 h 346"/>
                <a:gd name="T2" fmla="*/ 215 w 261"/>
                <a:gd name="T3" fmla="*/ 141 h 346"/>
                <a:gd name="T4" fmla="*/ 226 w 261"/>
                <a:gd name="T5" fmla="*/ 107 h 346"/>
                <a:gd name="T6" fmla="*/ 203 w 261"/>
                <a:gd name="T7" fmla="*/ 125 h 346"/>
                <a:gd name="T8" fmla="*/ 164 w 261"/>
                <a:gd name="T9" fmla="*/ 101 h 346"/>
                <a:gd name="T10" fmla="*/ 156 w 261"/>
                <a:gd name="T11" fmla="*/ 75 h 346"/>
                <a:gd name="T12" fmla="*/ 150 w 261"/>
                <a:gd name="T13" fmla="*/ 98 h 346"/>
                <a:gd name="T14" fmla="*/ 98 w 261"/>
                <a:gd name="T15" fmla="*/ 105 h 346"/>
                <a:gd name="T16" fmla="*/ 82 w 261"/>
                <a:gd name="T17" fmla="*/ 115 h 346"/>
                <a:gd name="T18" fmla="*/ 82 w 261"/>
                <a:gd name="T19" fmla="*/ 79 h 346"/>
                <a:gd name="T20" fmla="*/ 78 w 261"/>
                <a:gd name="T21" fmla="*/ 53 h 346"/>
                <a:gd name="T22" fmla="*/ 76 w 261"/>
                <a:gd name="T23" fmla="*/ 45 h 346"/>
                <a:gd name="T24" fmla="*/ 71 w 261"/>
                <a:gd name="T25" fmla="*/ 42 h 346"/>
                <a:gd name="T26" fmla="*/ 98 w 261"/>
                <a:gd name="T27" fmla="*/ 16 h 346"/>
                <a:gd name="T28" fmla="*/ 83 w 261"/>
                <a:gd name="T29" fmla="*/ 9 h 346"/>
                <a:gd name="T30" fmla="*/ 68 w 261"/>
                <a:gd name="T31" fmla="*/ 0 h 346"/>
                <a:gd name="T32" fmla="*/ 40 w 261"/>
                <a:gd name="T33" fmla="*/ 3 h 346"/>
                <a:gd name="T34" fmla="*/ 19 w 261"/>
                <a:gd name="T35" fmla="*/ 40 h 346"/>
                <a:gd name="T36" fmla="*/ 6 w 261"/>
                <a:gd name="T37" fmla="*/ 45 h 346"/>
                <a:gd name="T38" fmla="*/ 1 w 261"/>
                <a:gd name="T39" fmla="*/ 69 h 346"/>
                <a:gd name="T40" fmla="*/ 13 w 261"/>
                <a:gd name="T41" fmla="*/ 99 h 346"/>
                <a:gd name="T42" fmla="*/ 16 w 261"/>
                <a:gd name="T43" fmla="*/ 108 h 346"/>
                <a:gd name="T44" fmla="*/ 24 w 261"/>
                <a:gd name="T45" fmla="*/ 124 h 346"/>
                <a:gd name="T46" fmla="*/ 28 w 261"/>
                <a:gd name="T47" fmla="*/ 137 h 346"/>
                <a:gd name="T48" fmla="*/ 34 w 261"/>
                <a:gd name="T49" fmla="*/ 146 h 346"/>
                <a:gd name="T50" fmla="*/ 47 w 261"/>
                <a:gd name="T51" fmla="*/ 148 h 346"/>
                <a:gd name="T52" fmla="*/ 37 w 261"/>
                <a:gd name="T53" fmla="*/ 229 h 346"/>
                <a:gd name="T54" fmla="*/ 73 w 261"/>
                <a:gd name="T55" fmla="*/ 333 h 346"/>
                <a:gd name="T56" fmla="*/ 96 w 261"/>
                <a:gd name="T57" fmla="*/ 311 h 346"/>
                <a:gd name="T58" fmla="*/ 121 w 261"/>
                <a:gd name="T59" fmla="*/ 288 h 346"/>
                <a:gd name="T60" fmla="*/ 123 w 261"/>
                <a:gd name="T61" fmla="*/ 296 h 346"/>
                <a:gd name="T62" fmla="*/ 94 w 261"/>
                <a:gd name="T63" fmla="*/ 346 h 346"/>
                <a:gd name="T64" fmla="*/ 235 w 261"/>
                <a:gd name="T65" fmla="*/ 259 h 346"/>
                <a:gd name="T66" fmla="*/ 231 w 261"/>
                <a:gd name="T67" fmla="*/ 181 h 346"/>
                <a:gd name="T68" fmla="*/ 261 w 261"/>
                <a:gd name="T69" fmla="*/ 1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1" h="346">
                  <a:moveTo>
                    <a:pt x="261" y="146"/>
                  </a:moveTo>
                  <a:cubicBezTo>
                    <a:pt x="260" y="145"/>
                    <a:pt x="258" y="146"/>
                    <a:pt x="258" y="146"/>
                  </a:cubicBezTo>
                  <a:cubicBezTo>
                    <a:pt x="224" y="158"/>
                    <a:pt x="224" y="158"/>
                    <a:pt x="224" y="158"/>
                  </a:cubicBezTo>
                  <a:cubicBezTo>
                    <a:pt x="222" y="152"/>
                    <a:pt x="219" y="146"/>
                    <a:pt x="215" y="141"/>
                  </a:cubicBezTo>
                  <a:cubicBezTo>
                    <a:pt x="226" y="111"/>
                    <a:pt x="226" y="111"/>
                    <a:pt x="226" y="111"/>
                  </a:cubicBezTo>
                  <a:cubicBezTo>
                    <a:pt x="226" y="111"/>
                    <a:pt x="227" y="108"/>
                    <a:pt x="226" y="107"/>
                  </a:cubicBezTo>
                  <a:cubicBezTo>
                    <a:pt x="225" y="107"/>
                    <a:pt x="223" y="109"/>
                    <a:pt x="223" y="109"/>
                  </a:cubicBezTo>
                  <a:cubicBezTo>
                    <a:pt x="203" y="125"/>
                    <a:pt x="203" y="125"/>
                    <a:pt x="203" y="125"/>
                  </a:cubicBezTo>
                  <a:cubicBezTo>
                    <a:pt x="196" y="117"/>
                    <a:pt x="187" y="110"/>
                    <a:pt x="176" y="105"/>
                  </a:cubicBezTo>
                  <a:cubicBezTo>
                    <a:pt x="173" y="104"/>
                    <a:pt x="169" y="102"/>
                    <a:pt x="164" y="10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5"/>
                    <a:pt x="156" y="75"/>
                  </a:cubicBezTo>
                  <a:cubicBezTo>
                    <a:pt x="155" y="75"/>
                    <a:pt x="154" y="77"/>
                    <a:pt x="154" y="77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6" y="98"/>
                    <a:pt x="142" y="97"/>
                    <a:pt x="137" y="97"/>
                  </a:cubicBezTo>
                  <a:cubicBezTo>
                    <a:pt x="122" y="97"/>
                    <a:pt x="109" y="100"/>
                    <a:pt x="98" y="105"/>
                  </a:cubicBezTo>
                  <a:cubicBezTo>
                    <a:pt x="93" y="107"/>
                    <a:pt x="89" y="110"/>
                    <a:pt x="84" y="113"/>
                  </a:cubicBezTo>
                  <a:cubicBezTo>
                    <a:pt x="84" y="113"/>
                    <a:pt x="83" y="114"/>
                    <a:pt x="82" y="115"/>
                  </a:cubicBezTo>
                  <a:cubicBezTo>
                    <a:pt x="78" y="104"/>
                    <a:pt x="75" y="96"/>
                    <a:pt x="74" y="93"/>
                  </a:cubicBezTo>
                  <a:cubicBezTo>
                    <a:pt x="77" y="91"/>
                    <a:pt x="81" y="84"/>
                    <a:pt x="82" y="79"/>
                  </a:cubicBezTo>
                  <a:cubicBezTo>
                    <a:pt x="84" y="72"/>
                    <a:pt x="84" y="68"/>
                    <a:pt x="82" y="63"/>
                  </a:cubicBezTo>
                  <a:cubicBezTo>
                    <a:pt x="81" y="59"/>
                    <a:pt x="78" y="55"/>
                    <a:pt x="78" y="53"/>
                  </a:cubicBezTo>
                  <a:cubicBezTo>
                    <a:pt x="79" y="51"/>
                    <a:pt x="79" y="50"/>
                    <a:pt x="80" y="49"/>
                  </a:cubicBezTo>
                  <a:cubicBezTo>
                    <a:pt x="80" y="46"/>
                    <a:pt x="78" y="45"/>
                    <a:pt x="76" y="45"/>
                  </a:cubicBezTo>
                  <a:cubicBezTo>
                    <a:pt x="74" y="45"/>
                    <a:pt x="73" y="45"/>
                    <a:pt x="71" y="45"/>
                  </a:cubicBezTo>
                  <a:cubicBezTo>
                    <a:pt x="71" y="45"/>
                    <a:pt x="70" y="45"/>
                    <a:pt x="71" y="42"/>
                  </a:cubicBezTo>
                  <a:cubicBezTo>
                    <a:pt x="72" y="38"/>
                    <a:pt x="79" y="36"/>
                    <a:pt x="86" y="34"/>
                  </a:cubicBezTo>
                  <a:cubicBezTo>
                    <a:pt x="94" y="31"/>
                    <a:pt x="98" y="25"/>
                    <a:pt x="98" y="16"/>
                  </a:cubicBezTo>
                  <a:cubicBezTo>
                    <a:pt x="99" y="9"/>
                    <a:pt x="95" y="4"/>
                    <a:pt x="90" y="2"/>
                  </a:cubicBezTo>
                  <a:cubicBezTo>
                    <a:pt x="89" y="4"/>
                    <a:pt x="85" y="8"/>
                    <a:pt x="83" y="9"/>
                  </a:cubicBezTo>
                  <a:cubicBezTo>
                    <a:pt x="80" y="11"/>
                    <a:pt x="76" y="11"/>
                    <a:pt x="74" y="11"/>
                  </a:cubicBezTo>
                  <a:cubicBezTo>
                    <a:pt x="74" y="6"/>
                    <a:pt x="72" y="2"/>
                    <a:pt x="68" y="0"/>
                  </a:cubicBezTo>
                  <a:cubicBezTo>
                    <a:pt x="67" y="2"/>
                    <a:pt x="63" y="5"/>
                    <a:pt x="56" y="5"/>
                  </a:cubicBezTo>
                  <a:cubicBezTo>
                    <a:pt x="50" y="5"/>
                    <a:pt x="49" y="3"/>
                    <a:pt x="40" y="3"/>
                  </a:cubicBezTo>
                  <a:cubicBezTo>
                    <a:pt x="27" y="3"/>
                    <a:pt x="16" y="11"/>
                    <a:pt x="15" y="23"/>
                  </a:cubicBezTo>
                  <a:cubicBezTo>
                    <a:pt x="14" y="30"/>
                    <a:pt x="17" y="36"/>
                    <a:pt x="19" y="40"/>
                  </a:cubicBezTo>
                  <a:cubicBezTo>
                    <a:pt x="17" y="41"/>
                    <a:pt x="14" y="45"/>
                    <a:pt x="13" y="46"/>
                  </a:cubicBezTo>
                  <a:cubicBezTo>
                    <a:pt x="12" y="45"/>
                    <a:pt x="9" y="43"/>
                    <a:pt x="6" y="45"/>
                  </a:cubicBezTo>
                  <a:cubicBezTo>
                    <a:pt x="7" y="47"/>
                    <a:pt x="7" y="49"/>
                    <a:pt x="7" y="51"/>
                  </a:cubicBezTo>
                  <a:cubicBezTo>
                    <a:pt x="6" y="53"/>
                    <a:pt x="1" y="62"/>
                    <a:pt x="1" y="69"/>
                  </a:cubicBezTo>
                  <a:cubicBezTo>
                    <a:pt x="0" y="82"/>
                    <a:pt x="7" y="91"/>
                    <a:pt x="13" y="93"/>
                  </a:cubicBezTo>
                  <a:cubicBezTo>
                    <a:pt x="12" y="95"/>
                    <a:pt x="12" y="97"/>
                    <a:pt x="13" y="99"/>
                  </a:cubicBezTo>
                  <a:cubicBezTo>
                    <a:pt x="13" y="100"/>
                    <a:pt x="14" y="101"/>
                    <a:pt x="17" y="101"/>
                  </a:cubicBezTo>
                  <a:cubicBezTo>
                    <a:pt x="16" y="103"/>
                    <a:pt x="15" y="105"/>
                    <a:pt x="16" y="108"/>
                  </a:cubicBezTo>
                  <a:cubicBezTo>
                    <a:pt x="17" y="111"/>
                    <a:pt x="20" y="115"/>
                    <a:pt x="23" y="115"/>
                  </a:cubicBezTo>
                  <a:cubicBezTo>
                    <a:pt x="23" y="117"/>
                    <a:pt x="24" y="122"/>
                    <a:pt x="24" y="124"/>
                  </a:cubicBezTo>
                  <a:cubicBezTo>
                    <a:pt x="23" y="126"/>
                    <a:pt x="22" y="128"/>
                    <a:pt x="23" y="131"/>
                  </a:cubicBezTo>
                  <a:cubicBezTo>
                    <a:pt x="23" y="134"/>
                    <a:pt x="25" y="137"/>
                    <a:pt x="28" y="137"/>
                  </a:cubicBezTo>
                  <a:cubicBezTo>
                    <a:pt x="28" y="139"/>
                    <a:pt x="29" y="141"/>
                    <a:pt x="30" y="142"/>
                  </a:cubicBezTo>
                  <a:cubicBezTo>
                    <a:pt x="31" y="143"/>
                    <a:pt x="32" y="144"/>
                    <a:pt x="34" y="146"/>
                  </a:cubicBezTo>
                  <a:cubicBezTo>
                    <a:pt x="36" y="147"/>
                    <a:pt x="38" y="148"/>
                    <a:pt x="41" y="148"/>
                  </a:cubicBezTo>
                  <a:cubicBezTo>
                    <a:pt x="43" y="148"/>
                    <a:pt x="46" y="148"/>
                    <a:pt x="47" y="148"/>
                  </a:cubicBezTo>
                  <a:cubicBezTo>
                    <a:pt x="47" y="149"/>
                    <a:pt x="47" y="156"/>
                    <a:pt x="48" y="164"/>
                  </a:cubicBezTo>
                  <a:cubicBezTo>
                    <a:pt x="41" y="183"/>
                    <a:pt x="37" y="205"/>
                    <a:pt x="37" y="229"/>
                  </a:cubicBezTo>
                  <a:cubicBezTo>
                    <a:pt x="37" y="229"/>
                    <a:pt x="37" y="229"/>
                    <a:pt x="37" y="229"/>
                  </a:cubicBezTo>
                  <a:cubicBezTo>
                    <a:pt x="37" y="271"/>
                    <a:pt x="50" y="309"/>
                    <a:pt x="73" y="333"/>
                  </a:cubicBezTo>
                  <a:cubicBezTo>
                    <a:pt x="73" y="333"/>
                    <a:pt x="74" y="335"/>
                    <a:pt x="78" y="338"/>
                  </a:cubicBezTo>
                  <a:cubicBezTo>
                    <a:pt x="78" y="338"/>
                    <a:pt x="85" y="325"/>
                    <a:pt x="96" y="311"/>
                  </a:cubicBezTo>
                  <a:cubicBezTo>
                    <a:pt x="99" y="308"/>
                    <a:pt x="102" y="304"/>
                    <a:pt x="105" y="301"/>
                  </a:cubicBezTo>
                  <a:cubicBezTo>
                    <a:pt x="111" y="296"/>
                    <a:pt x="116" y="292"/>
                    <a:pt x="121" y="288"/>
                  </a:cubicBezTo>
                  <a:cubicBezTo>
                    <a:pt x="135" y="278"/>
                    <a:pt x="152" y="271"/>
                    <a:pt x="167" y="268"/>
                  </a:cubicBezTo>
                  <a:cubicBezTo>
                    <a:pt x="150" y="277"/>
                    <a:pt x="140" y="282"/>
                    <a:pt x="123" y="296"/>
                  </a:cubicBezTo>
                  <a:cubicBezTo>
                    <a:pt x="113" y="305"/>
                    <a:pt x="96" y="320"/>
                    <a:pt x="85" y="342"/>
                  </a:cubicBezTo>
                  <a:cubicBezTo>
                    <a:pt x="87" y="344"/>
                    <a:pt x="91" y="346"/>
                    <a:pt x="94" y="346"/>
                  </a:cubicBezTo>
                  <a:cubicBezTo>
                    <a:pt x="97" y="343"/>
                    <a:pt x="109" y="321"/>
                    <a:pt x="128" y="303"/>
                  </a:cubicBezTo>
                  <a:cubicBezTo>
                    <a:pt x="166" y="267"/>
                    <a:pt x="211" y="259"/>
                    <a:pt x="235" y="259"/>
                  </a:cubicBezTo>
                  <a:cubicBezTo>
                    <a:pt x="236" y="249"/>
                    <a:pt x="237" y="239"/>
                    <a:pt x="237" y="229"/>
                  </a:cubicBezTo>
                  <a:cubicBezTo>
                    <a:pt x="237" y="212"/>
                    <a:pt x="235" y="195"/>
                    <a:pt x="231" y="181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9" y="149"/>
                    <a:pt x="261" y="147"/>
                    <a:pt x="261" y="146"/>
                  </a:cubicBezTo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68"/>
            <p:cNvSpPr>
              <a:spLocks/>
            </p:cNvSpPr>
            <p:nvPr/>
          </p:nvSpPr>
          <p:spPr bwMode="gray">
            <a:xfrm>
              <a:off x="3505201" y="3119438"/>
              <a:ext cx="82550" cy="117475"/>
            </a:xfrm>
            <a:custGeom>
              <a:avLst/>
              <a:gdLst>
                <a:gd name="T0" fmla="*/ 20 w 22"/>
                <a:gd name="T1" fmla="*/ 31 h 31"/>
                <a:gd name="T2" fmla="*/ 11 w 22"/>
                <a:gd name="T3" fmla="*/ 28 h 31"/>
                <a:gd name="T4" fmla="*/ 1 w 22"/>
                <a:gd name="T5" fmla="*/ 31 h 31"/>
                <a:gd name="T6" fmla="*/ 0 w 22"/>
                <a:gd name="T7" fmla="*/ 26 h 31"/>
                <a:gd name="T8" fmla="*/ 2 w 22"/>
                <a:gd name="T9" fmla="*/ 24 h 31"/>
                <a:gd name="T10" fmla="*/ 1 w 22"/>
                <a:gd name="T11" fmla="*/ 6 h 31"/>
                <a:gd name="T12" fmla="*/ 8 w 22"/>
                <a:gd name="T13" fmla="*/ 2 h 31"/>
                <a:gd name="T14" fmla="*/ 10 w 22"/>
                <a:gd name="T15" fmla="*/ 0 h 31"/>
                <a:gd name="T16" fmla="*/ 17 w 22"/>
                <a:gd name="T17" fmla="*/ 7 h 31"/>
                <a:gd name="T18" fmla="*/ 19 w 22"/>
                <a:gd name="T19" fmla="*/ 15 h 31"/>
                <a:gd name="T20" fmla="*/ 19 w 22"/>
                <a:gd name="T21" fmla="*/ 25 h 31"/>
                <a:gd name="T22" fmla="*/ 21 w 22"/>
                <a:gd name="T23" fmla="*/ 28 h 31"/>
                <a:gd name="T24" fmla="*/ 20 w 22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19" y="30"/>
                    <a:pt x="14" y="28"/>
                    <a:pt x="11" y="28"/>
                  </a:cubicBezTo>
                  <a:cubicBezTo>
                    <a:pt x="7" y="28"/>
                    <a:pt x="4" y="29"/>
                    <a:pt x="1" y="31"/>
                  </a:cubicBezTo>
                  <a:cubicBezTo>
                    <a:pt x="0" y="30"/>
                    <a:pt x="0" y="28"/>
                    <a:pt x="0" y="26"/>
                  </a:cubicBezTo>
                  <a:cubicBezTo>
                    <a:pt x="1" y="25"/>
                    <a:pt x="2" y="24"/>
                    <a:pt x="2" y="24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6" y="3"/>
                    <a:pt x="8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2" y="1"/>
                    <a:pt x="15" y="4"/>
                    <a:pt x="17" y="7"/>
                  </a:cubicBezTo>
                  <a:cubicBezTo>
                    <a:pt x="18" y="9"/>
                    <a:pt x="19" y="12"/>
                    <a:pt x="19" y="15"/>
                  </a:cubicBezTo>
                  <a:cubicBezTo>
                    <a:pt x="20" y="18"/>
                    <a:pt x="20" y="21"/>
                    <a:pt x="19" y="25"/>
                  </a:cubicBezTo>
                  <a:cubicBezTo>
                    <a:pt x="20" y="25"/>
                    <a:pt x="21" y="26"/>
                    <a:pt x="21" y="28"/>
                  </a:cubicBezTo>
                  <a:cubicBezTo>
                    <a:pt x="22" y="29"/>
                    <a:pt x="21" y="30"/>
                    <a:pt x="20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69"/>
            <p:cNvSpPr>
              <a:spLocks/>
            </p:cNvSpPr>
            <p:nvPr/>
          </p:nvSpPr>
          <p:spPr bwMode="gray">
            <a:xfrm>
              <a:off x="4165601" y="3319463"/>
              <a:ext cx="161925" cy="128588"/>
            </a:xfrm>
            <a:custGeom>
              <a:avLst/>
              <a:gdLst>
                <a:gd name="T0" fmla="*/ 7 w 43"/>
                <a:gd name="T1" fmla="*/ 34 h 34"/>
                <a:gd name="T2" fmla="*/ 0 w 43"/>
                <a:gd name="T3" fmla="*/ 19 h 34"/>
                <a:gd name="T4" fmla="*/ 43 w 43"/>
                <a:gd name="T5" fmla="*/ 0 h 34"/>
                <a:gd name="T6" fmla="*/ 7 w 43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4">
                  <a:moveTo>
                    <a:pt x="7" y="34"/>
                  </a:moveTo>
                  <a:cubicBezTo>
                    <a:pt x="7" y="30"/>
                    <a:pt x="3" y="21"/>
                    <a:pt x="0" y="19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7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70"/>
            <p:cNvSpPr>
              <a:spLocks/>
            </p:cNvSpPr>
            <p:nvPr/>
          </p:nvSpPr>
          <p:spPr bwMode="gray">
            <a:xfrm>
              <a:off x="3756026" y="3179763"/>
              <a:ext cx="136525" cy="166688"/>
            </a:xfrm>
            <a:custGeom>
              <a:avLst/>
              <a:gdLst>
                <a:gd name="T0" fmla="*/ 0 w 36"/>
                <a:gd name="T1" fmla="*/ 0 h 44"/>
                <a:gd name="T2" fmla="*/ 36 w 36"/>
                <a:gd name="T3" fmla="*/ 33 h 44"/>
                <a:gd name="T4" fmla="*/ 26 w 36"/>
                <a:gd name="T5" fmla="*/ 44 h 44"/>
                <a:gd name="T6" fmla="*/ 0 w 36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4">
                  <a:moveTo>
                    <a:pt x="0" y="0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32" y="35"/>
                    <a:pt x="27" y="40"/>
                    <a:pt x="26" y="4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71"/>
            <p:cNvSpPr>
              <a:spLocks/>
            </p:cNvSpPr>
            <p:nvPr/>
          </p:nvSpPr>
          <p:spPr bwMode="gray">
            <a:xfrm>
              <a:off x="3783013" y="3398838"/>
              <a:ext cx="52388" cy="68263"/>
            </a:xfrm>
            <a:custGeom>
              <a:avLst/>
              <a:gdLst>
                <a:gd name="T0" fmla="*/ 14 w 14"/>
                <a:gd name="T1" fmla="*/ 7 h 18"/>
                <a:gd name="T2" fmla="*/ 12 w 14"/>
                <a:gd name="T3" fmla="*/ 12 h 18"/>
                <a:gd name="T4" fmla="*/ 12 w 14"/>
                <a:gd name="T5" fmla="*/ 18 h 18"/>
                <a:gd name="T6" fmla="*/ 1 w 14"/>
                <a:gd name="T7" fmla="*/ 10 h 18"/>
                <a:gd name="T8" fmla="*/ 0 w 14"/>
                <a:gd name="T9" fmla="*/ 1 h 18"/>
                <a:gd name="T10" fmla="*/ 0 w 14"/>
                <a:gd name="T11" fmla="*/ 0 h 18"/>
                <a:gd name="T12" fmla="*/ 14 w 14"/>
                <a:gd name="T1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8">
                  <a:moveTo>
                    <a:pt x="14" y="7"/>
                  </a:moveTo>
                  <a:cubicBezTo>
                    <a:pt x="13" y="9"/>
                    <a:pt x="12" y="10"/>
                    <a:pt x="12" y="12"/>
                  </a:cubicBezTo>
                  <a:cubicBezTo>
                    <a:pt x="11" y="15"/>
                    <a:pt x="12" y="16"/>
                    <a:pt x="12" y="1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0" y="3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Freeform 72"/>
            <p:cNvSpPr>
              <a:spLocks/>
            </p:cNvSpPr>
            <p:nvPr/>
          </p:nvSpPr>
          <p:spPr bwMode="gray">
            <a:xfrm>
              <a:off x="3535363" y="3035300"/>
              <a:ext cx="247650" cy="601663"/>
            </a:xfrm>
            <a:custGeom>
              <a:avLst/>
              <a:gdLst>
                <a:gd name="T0" fmla="*/ 19 w 66"/>
                <a:gd name="T1" fmla="*/ 106 h 159"/>
                <a:gd name="T2" fmla="*/ 15 w 66"/>
                <a:gd name="T3" fmla="*/ 36 h 159"/>
                <a:gd name="T4" fmla="*/ 19 w 66"/>
                <a:gd name="T5" fmla="*/ 34 h 159"/>
                <a:gd name="T6" fmla="*/ 19 w 66"/>
                <a:gd name="T7" fmla="*/ 33 h 159"/>
                <a:gd name="T8" fmla="*/ 12 w 66"/>
                <a:gd name="T9" fmla="*/ 30 h 159"/>
                <a:gd name="T10" fmla="*/ 11 w 66"/>
                <a:gd name="T11" fmla="*/ 10 h 159"/>
                <a:gd name="T12" fmla="*/ 3 w 66"/>
                <a:gd name="T13" fmla="*/ 7 h 159"/>
                <a:gd name="T14" fmla="*/ 2 w 66"/>
                <a:gd name="T15" fmla="*/ 0 h 159"/>
                <a:gd name="T16" fmla="*/ 13 w 66"/>
                <a:gd name="T17" fmla="*/ 3 h 159"/>
                <a:gd name="T18" fmla="*/ 17 w 66"/>
                <a:gd name="T19" fmla="*/ 5 h 159"/>
                <a:gd name="T20" fmla="*/ 22 w 66"/>
                <a:gd name="T21" fmla="*/ 7 h 159"/>
                <a:gd name="T22" fmla="*/ 23 w 66"/>
                <a:gd name="T23" fmla="*/ 11 h 159"/>
                <a:gd name="T24" fmla="*/ 57 w 66"/>
                <a:gd name="T25" fmla="*/ 98 h 159"/>
                <a:gd name="T26" fmla="*/ 60 w 66"/>
                <a:gd name="T27" fmla="*/ 114 h 159"/>
                <a:gd name="T28" fmla="*/ 66 w 66"/>
                <a:gd name="T29" fmla="*/ 128 h 159"/>
                <a:gd name="T30" fmla="*/ 48 w 66"/>
                <a:gd name="T31" fmla="*/ 136 h 159"/>
                <a:gd name="T32" fmla="*/ 36 w 66"/>
                <a:gd name="T33" fmla="*/ 159 h 159"/>
                <a:gd name="T34" fmla="*/ 19 w 66"/>
                <a:gd name="T35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59">
                  <a:moveTo>
                    <a:pt x="19" y="106"/>
                  </a:moveTo>
                  <a:cubicBezTo>
                    <a:pt x="19" y="105"/>
                    <a:pt x="15" y="39"/>
                    <a:pt x="15" y="36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6" y="33"/>
                    <a:pt x="13" y="32"/>
                    <a:pt x="12" y="3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0"/>
                    <a:pt x="4" y="9"/>
                    <a:pt x="3" y="7"/>
                  </a:cubicBezTo>
                  <a:cubicBezTo>
                    <a:pt x="1" y="6"/>
                    <a:pt x="0" y="4"/>
                    <a:pt x="2" y="0"/>
                  </a:cubicBezTo>
                  <a:cubicBezTo>
                    <a:pt x="3" y="1"/>
                    <a:pt x="9" y="3"/>
                    <a:pt x="13" y="3"/>
                  </a:cubicBezTo>
                  <a:cubicBezTo>
                    <a:pt x="14" y="3"/>
                    <a:pt x="16" y="5"/>
                    <a:pt x="17" y="5"/>
                  </a:cubicBezTo>
                  <a:cubicBezTo>
                    <a:pt x="18" y="6"/>
                    <a:pt x="21" y="7"/>
                    <a:pt x="22" y="7"/>
                  </a:cubicBezTo>
                  <a:cubicBezTo>
                    <a:pt x="23" y="8"/>
                    <a:pt x="23" y="10"/>
                    <a:pt x="23" y="11"/>
                  </a:cubicBezTo>
                  <a:cubicBezTo>
                    <a:pt x="24" y="12"/>
                    <a:pt x="57" y="97"/>
                    <a:pt x="57" y="98"/>
                  </a:cubicBezTo>
                  <a:cubicBezTo>
                    <a:pt x="58" y="99"/>
                    <a:pt x="60" y="113"/>
                    <a:pt x="60" y="114"/>
                  </a:cubicBezTo>
                  <a:cubicBezTo>
                    <a:pt x="60" y="115"/>
                    <a:pt x="65" y="127"/>
                    <a:pt x="66" y="128"/>
                  </a:cubicBezTo>
                  <a:cubicBezTo>
                    <a:pt x="61" y="128"/>
                    <a:pt x="54" y="130"/>
                    <a:pt x="48" y="136"/>
                  </a:cubicBezTo>
                  <a:cubicBezTo>
                    <a:pt x="43" y="141"/>
                    <a:pt x="38" y="154"/>
                    <a:pt x="36" y="159"/>
                  </a:cubicBezTo>
                  <a:cubicBezTo>
                    <a:pt x="36" y="156"/>
                    <a:pt x="20" y="107"/>
                    <a:pt x="19" y="1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Freeform 73"/>
            <p:cNvSpPr>
              <a:spLocks/>
            </p:cNvSpPr>
            <p:nvPr/>
          </p:nvSpPr>
          <p:spPr bwMode="gray">
            <a:xfrm>
              <a:off x="3673476" y="3535363"/>
              <a:ext cx="206375" cy="407988"/>
            </a:xfrm>
            <a:custGeom>
              <a:avLst/>
              <a:gdLst>
                <a:gd name="T0" fmla="*/ 24 w 55"/>
                <a:gd name="T1" fmla="*/ 55 h 108"/>
                <a:gd name="T2" fmla="*/ 14 w 55"/>
                <a:gd name="T3" fmla="*/ 88 h 108"/>
                <a:gd name="T4" fmla="*/ 0 w 55"/>
                <a:gd name="T5" fmla="*/ 108 h 108"/>
                <a:gd name="T6" fmla="*/ 5 w 55"/>
                <a:gd name="T7" fmla="*/ 73 h 108"/>
                <a:gd name="T8" fmla="*/ 5 w 55"/>
                <a:gd name="T9" fmla="*/ 36 h 108"/>
                <a:gd name="T10" fmla="*/ 19 w 55"/>
                <a:gd name="T11" fmla="*/ 9 h 108"/>
                <a:gd name="T12" fmla="*/ 44 w 55"/>
                <a:gd name="T13" fmla="*/ 3 h 108"/>
                <a:gd name="T14" fmla="*/ 55 w 55"/>
                <a:gd name="T15" fmla="*/ 22 h 108"/>
                <a:gd name="T16" fmla="*/ 37 w 55"/>
                <a:gd name="T17" fmla="*/ 26 h 108"/>
                <a:gd name="T18" fmla="*/ 24 w 55"/>
                <a:gd name="T19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108">
                  <a:moveTo>
                    <a:pt x="24" y="55"/>
                  </a:moveTo>
                  <a:cubicBezTo>
                    <a:pt x="22" y="68"/>
                    <a:pt x="19" y="80"/>
                    <a:pt x="14" y="88"/>
                  </a:cubicBezTo>
                  <a:cubicBezTo>
                    <a:pt x="11" y="93"/>
                    <a:pt x="3" y="104"/>
                    <a:pt x="0" y="108"/>
                  </a:cubicBezTo>
                  <a:cubicBezTo>
                    <a:pt x="3" y="101"/>
                    <a:pt x="6" y="85"/>
                    <a:pt x="5" y="73"/>
                  </a:cubicBezTo>
                  <a:cubicBezTo>
                    <a:pt x="5" y="65"/>
                    <a:pt x="3" y="48"/>
                    <a:pt x="5" y="36"/>
                  </a:cubicBezTo>
                  <a:cubicBezTo>
                    <a:pt x="7" y="24"/>
                    <a:pt x="11" y="17"/>
                    <a:pt x="19" y="9"/>
                  </a:cubicBezTo>
                  <a:cubicBezTo>
                    <a:pt x="23" y="5"/>
                    <a:pt x="32" y="0"/>
                    <a:pt x="44" y="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49" y="21"/>
                    <a:pt x="42" y="22"/>
                    <a:pt x="37" y="26"/>
                  </a:cubicBezTo>
                  <a:cubicBezTo>
                    <a:pt x="28" y="33"/>
                    <a:pt x="25" y="42"/>
                    <a:pt x="24" y="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Freeform 74"/>
            <p:cNvSpPr>
              <a:spLocks/>
            </p:cNvSpPr>
            <p:nvPr/>
          </p:nvSpPr>
          <p:spPr bwMode="gray">
            <a:xfrm>
              <a:off x="3767138" y="3640138"/>
              <a:ext cx="180975" cy="201613"/>
            </a:xfrm>
            <a:custGeom>
              <a:avLst/>
              <a:gdLst>
                <a:gd name="T0" fmla="*/ 0 w 48"/>
                <a:gd name="T1" fmla="*/ 53 h 53"/>
                <a:gd name="T2" fmla="*/ 6 w 48"/>
                <a:gd name="T3" fmla="*/ 27 h 53"/>
                <a:gd name="T4" fmla="*/ 17 w 48"/>
                <a:gd name="T5" fmla="*/ 3 h 53"/>
                <a:gd name="T6" fmla="*/ 30 w 48"/>
                <a:gd name="T7" fmla="*/ 0 h 53"/>
                <a:gd name="T8" fmla="*/ 41 w 48"/>
                <a:gd name="T9" fmla="*/ 24 h 53"/>
                <a:gd name="T10" fmla="*/ 48 w 48"/>
                <a:gd name="T11" fmla="*/ 27 h 53"/>
                <a:gd name="T12" fmla="*/ 0 w 48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3">
                  <a:moveTo>
                    <a:pt x="0" y="53"/>
                  </a:moveTo>
                  <a:cubicBezTo>
                    <a:pt x="2" y="48"/>
                    <a:pt x="6" y="32"/>
                    <a:pt x="6" y="27"/>
                  </a:cubicBezTo>
                  <a:cubicBezTo>
                    <a:pt x="8" y="20"/>
                    <a:pt x="9" y="10"/>
                    <a:pt x="17" y="3"/>
                  </a:cubicBezTo>
                  <a:cubicBezTo>
                    <a:pt x="21" y="0"/>
                    <a:pt x="27" y="0"/>
                    <a:pt x="30" y="0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2" y="26"/>
                    <a:pt x="45" y="27"/>
                    <a:pt x="48" y="27"/>
                  </a:cubicBezTo>
                  <a:cubicBezTo>
                    <a:pt x="37" y="30"/>
                    <a:pt x="10" y="43"/>
                    <a:pt x="0" y="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75"/>
            <p:cNvSpPr>
              <a:spLocks/>
            </p:cNvSpPr>
            <p:nvPr/>
          </p:nvSpPr>
          <p:spPr bwMode="gray">
            <a:xfrm>
              <a:off x="4124326" y="3530600"/>
              <a:ext cx="95250" cy="152400"/>
            </a:xfrm>
            <a:custGeom>
              <a:avLst/>
              <a:gdLst>
                <a:gd name="T0" fmla="*/ 2 w 25"/>
                <a:gd name="T1" fmla="*/ 8 h 40"/>
                <a:gd name="T2" fmla="*/ 2 w 25"/>
                <a:gd name="T3" fmla="*/ 16 h 40"/>
                <a:gd name="T4" fmla="*/ 9 w 25"/>
                <a:gd name="T5" fmla="*/ 29 h 40"/>
                <a:gd name="T6" fmla="*/ 14 w 25"/>
                <a:gd name="T7" fmla="*/ 40 h 40"/>
                <a:gd name="T8" fmla="*/ 25 w 25"/>
                <a:gd name="T9" fmla="*/ 40 h 40"/>
                <a:gd name="T10" fmla="*/ 11 w 25"/>
                <a:gd name="T11" fmla="*/ 14 h 40"/>
                <a:gd name="T12" fmla="*/ 11 w 25"/>
                <a:gd name="T13" fmla="*/ 0 h 40"/>
                <a:gd name="T14" fmla="*/ 2 w 25"/>
                <a:gd name="T15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0">
                  <a:moveTo>
                    <a:pt x="2" y="8"/>
                  </a:moveTo>
                  <a:cubicBezTo>
                    <a:pt x="0" y="11"/>
                    <a:pt x="1" y="14"/>
                    <a:pt x="2" y="16"/>
                  </a:cubicBezTo>
                  <a:cubicBezTo>
                    <a:pt x="3" y="18"/>
                    <a:pt x="9" y="29"/>
                    <a:pt x="9" y="29"/>
                  </a:cubicBezTo>
                  <a:cubicBezTo>
                    <a:pt x="11" y="34"/>
                    <a:pt x="12" y="36"/>
                    <a:pt x="14" y="40"/>
                  </a:cubicBezTo>
                  <a:cubicBezTo>
                    <a:pt x="17" y="40"/>
                    <a:pt x="21" y="40"/>
                    <a:pt x="25" y="40"/>
                  </a:cubicBezTo>
                  <a:cubicBezTo>
                    <a:pt x="21" y="31"/>
                    <a:pt x="11" y="14"/>
                    <a:pt x="11" y="1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4" y="5"/>
                    <a:pt x="2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76"/>
            <p:cNvSpPr>
              <a:spLocks/>
            </p:cNvSpPr>
            <p:nvPr/>
          </p:nvSpPr>
          <p:spPr bwMode="gray">
            <a:xfrm>
              <a:off x="3948113" y="3065463"/>
              <a:ext cx="68263" cy="223838"/>
            </a:xfrm>
            <a:custGeom>
              <a:avLst/>
              <a:gdLst>
                <a:gd name="T0" fmla="*/ 0 w 18"/>
                <a:gd name="T1" fmla="*/ 57 h 59"/>
                <a:gd name="T2" fmla="*/ 18 w 18"/>
                <a:gd name="T3" fmla="*/ 59 h 59"/>
                <a:gd name="T4" fmla="*/ 8 w 18"/>
                <a:gd name="T5" fmla="*/ 0 h 59"/>
                <a:gd name="T6" fmla="*/ 0 w 18"/>
                <a:gd name="T7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9">
                  <a:moveTo>
                    <a:pt x="0" y="57"/>
                  </a:moveTo>
                  <a:cubicBezTo>
                    <a:pt x="5" y="56"/>
                    <a:pt x="15" y="57"/>
                    <a:pt x="18" y="59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77"/>
            <p:cNvSpPr>
              <a:spLocks/>
            </p:cNvSpPr>
            <p:nvPr/>
          </p:nvSpPr>
          <p:spPr bwMode="gray">
            <a:xfrm>
              <a:off x="3535363" y="3035300"/>
              <a:ext cx="247650" cy="601663"/>
            </a:xfrm>
            <a:custGeom>
              <a:avLst/>
              <a:gdLst>
                <a:gd name="T0" fmla="*/ 23 w 66"/>
                <a:gd name="T1" fmla="*/ 11 h 159"/>
                <a:gd name="T2" fmla="*/ 22 w 66"/>
                <a:gd name="T3" fmla="*/ 7 h 159"/>
                <a:gd name="T4" fmla="*/ 17 w 66"/>
                <a:gd name="T5" fmla="*/ 5 h 159"/>
                <a:gd name="T6" fmla="*/ 13 w 66"/>
                <a:gd name="T7" fmla="*/ 3 h 159"/>
                <a:gd name="T8" fmla="*/ 2 w 66"/>
                <a:gd name="T9" fmla="*/ 0 h 159"/>
                <a:gd name="T10" fmla="*/ 3 w 66"/>
                <a:gd name="T11" fmla="*/ 7 h 159"/>
                <a:gd name="T12" fmla="*/ 11 w 66"/>
                <a:gd name="T13" fmla="*/ 10 h 159"/>
                <a:gd name="T14" fmla="*/ 12 w 66"/>
                <a:gd name="T15" fmla="*/ 30 h 159"/>
                <a:gd name="T16" fmla="*/ 19 w 66"/>
                <a:gd name="T17" fmla="*/ 33 h 159"/>
                <a:gd name="T18" fmla="*/ 19 w 66"/>
                <a:gd name="T19" fmla="*/ 34 h 159"/>
                <a:gd name="T20" fmla="*/ 15 w 66"/>
                <a:gd name="T21" fmla="*/ 36 h 159"/>
                <a:gd name="T22" fmla="*/ 19 w 66"/>
                <a:gd name="T23" fmla="*/ 106 h 159"/>
                <a:gd name="T24" fmla="*/ 36 w 66"/>
                <a:gd name="T25" fmla="*/ 159 h 159"/>
                <a:gd name="T26" fmla="*/ 48 w 66"/>
                <a:gd name="T27" fmla="*/ 136 h 159"/>
                <a:gd name="T28" fmla="*/ 66 w 66"/>
                <a:gd name="T29" fmla="*/ 128 h 159"/>
                <a:gd name="T30" fmla="*/ 60 w 66"/>
                <a:gd name="T31" fmla="*/ 114 h 159"/>
                <a:gd name="T32" fmla="*/ 57 w 66"/>
                <a:gd name="T33" fmla="*/ 98 h 159"/>
                <a:gd name="T34" fmla="*/ 23 w 66"/>
                <a:gd name="T35" fmla="*/ 1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159">
                  <a:moveTo>
                    <a:pt x="23" y="11"/>
                  </a:moveTo>
                  <a:cubicBezTo>
                    <a:pt x="23" y="10"/>
                    <a:pt x="23" y="8"/>
                    <a:pt x="22" y="7"/>
                  </a:cubicBezTo>
                  <a:cubicBezTo>
                    <a:pt x="21" y="7"/>
                    <a:pt x="18" y="6"/>
                    <a:pt x="17" y="5"/>
                  </a:cubicBezTo>
                  <a:cubicBezTo>
                    <a:pt x="16" y="5"/>
                    <a:pt x="14" y="3"/>
                    <a:pt x="13" y="3"/>
                  </a:cubicBezTo>
                  <a:cubicBezTo>
                    <a:pt x="9" y="3"/>
                    <a:pt x="3" y="1"/>
                    <a:pt x="2" y="0"/>
                  </a:cubicBezTo>
                  <a:cubicBezTo>
                    <a:pt x="0" y="4"/>
                    <a:pt x="1" y="6"/>
                    <a:pt x="3" y="7"/>
                  </a:cubicBezTo>
                  <a:cubicBezTo>
                    <a:pt x="4" y="9"/>
                    <a:pt x="8" y="10"/>
                    <a:pt x="11" y="1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32"/>
                    <a:pt x="16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9"/>
                    <a:pt x="19" y="105"/>
                    <a:pt x="19" y="106"/>
                  </a:cubicBezTo>
                  <a:cubicBezTo>
                    <a:pt x="20" y="107"/>
                    <a:pt x="36" y="156"/>
                    <a:pt x="36" y="159"/>
                  </a:cubicBezTo>
                  <a:cubicBezTo>
                    <a:pt x="38" y="154"/>
                    <a:pt x="43" y="141"/>
                    <a:pt x="48" y="136"/>
                  </a:cubicBezTo>
                  <a:cubicBezTo>
                    <a:pt x="54" y="130"/>
                    <a:pt x="61" y="128"/>
                    <a:pt x="66" y="128"/>
                  </a:cubicBezTo>
                  <a:cubicBezTo>
                    <a:pt x="65" y="127"/>
                    <a:pt x="60" y="115"/>
                    <a:pt x="60" y="114"/>
                  </a:cubicBezTo>
                  <a:cubicBezTo>
                    <a:pt x="60" y="113"/>
                    <a:pt x="58" y="99"/>
                    <a:pt x="57" y="98"/>
                  </a:cubicBezTo>
                  <a:cubicBezTo>
                    <a:pt x="57" y="97"/>
                    <a:pt x="24" y="12"/>
                    <a:pt x="23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78"/>
            <p:cNvSpPr>
              <a:spLocks/>
            </p:cNvSpPr>
            <p:nvPr/>
          </p:nvSpPr>
          <p:spPr bwMode="gray">
            <a:xfrm>
              <a:off x="3489326" y="2994025"/>
              <a:ext cx="117475" cy="46038"/>
            </a:xfrm>
            <a:custGeom>
              <a:avLst/>
              <a:gdLst>
                <a:gd name="T0" fmla="*/ 15 w 31"/>
                <a:gd name="T1" fmla="*/ 6 h 12"/>
                <a:gd name="T2" fmla="*/ 30 w 31"/>
                <a:gd name="T3" fmla="*/ 12 h 12"/>
                <a:gd name="T4" fmla="*/ 27 w 31"/>
                <a:gd name="T5" fmla="*/ 3 h 12"/>
                <a:gd name="T6" fmla="*/ 14 w 31"/>
                <a:gd name="T7" fmla="*/ 0 h 12"/>
                <a:gd name="T8" fmla="*/ 3 w 31"/>
                <a:gd name="T9" fmla="*/ 3 h 12"/>
                <a:gd name="T10" fmla="*/ 0 w 31"/>
                <a:gd name="T11" fmla="*/ 11 h 12"/>
                <a:gd name="T12" fmla="*/ 15 w 31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2">
                  <a:moveTo>
                    <a:pt x="15" y="6"/>
                  </a:moveTo>
                  <a:cubicBezTo>
                    <a:pt x="24" y="6"/>
                    <a:pt x="28" y="10"/>
                    <a:pt x="30" y="12"/>
                  </a:cubicBezTo>
                  <a:cubicBezTo>
                    <a:pt x="31" y="8"/>
                    <a:pt x="30" y="6"/>
                    <a:pt x="27" y="3"/>
                  </a:cubicBezTo>
                  <a:cubicBezTo>
                    <a:pt x="25" y="1"/>
                    <a:pt x="21" y="0"/>
                    <a:pt x="14" y="0"/>
                  </a:cubicBezTo>
                  <a:cubicBezTo>
                    <a:pt x="10" y="0"/>
                    <a:pt x="5" y="1"/>
                    <a:pt x="3" y="3"/>
                  </a:cubicBezTo>
                  <a:cubicBezTo>
                    <a:pt x="0" y="5"/>
                    <a:pt x="0" y="8"/>
                    <a:pt x="0" y="11"/>
                  </a:cubicBezTo>
                  <a:cubicBezTo>
                    <a:pt x="1" y="9"/>
                    <a:pt x="7" y="6"/>
                    <a:pt x="15" y="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79"/>
            <p:cNvSpPr>
              <a:spLocks/>
            </p:cNvSpPr>
            <p:nvPr/>
          </p:nvSpPr>
          <p:spPr bwMode="gray">
            <a:xfrm>
              <a:off x="3482976" y="2778125"/>
              <a:ext cx="242888" cy="106363"/>
            </a:xfrm>
            <a:custGeom>
              <a:avLst/>
              <a:gdLst>
                <a:gd name="T0" fmla="*/ 0 w 65"/>
                <a:gd name="T1" fmla="*/ 14 h 28"/>
                <a:gd name="T2" fmla="*/ 2 w 65"/>
                <a:gd name="T3" fmla="*/ 24 h 28"/>
                <a:gd name="T4" fmla="*/ 7 w 65"/>
                <a:gd name="T5" fmla="*/ 27 h 28"/>
                <a:gd name="T6" fmla="*/ 17 w 65"/>
                <a:gd name="T7" fmla="*/ 23 h 28"/>
                <a:gd name="T8" fmla="*/ 26 w 65"/>
                <a:gd name="T9" fmla="*/ 28 h 28"/>
                <a:gd name="T10" fmla="*/ 32 w 65"/>
                <a:gd name="T11" fmla="*/ 26 h 28"/>
                <a:gd name="T12" fmla="*/ 36 w 65"/>
                <a:gd name="T13" fmla="*/ 28 h 28"/>
                <a:gd name="T14" fmla="*/ 41 w 65"/>
                <a:gd name="T15" fmla="*/ 22 h 28"/>
                <a:gd name="T16" fmla="*/ 62 w 65"/>
                <a:gd name="T17" fmla="*/ 12 h 28"/>
                <a:gd name="T18" fmla="*/ 65 w 65"/>
                <a:gd name="T19" fmla="*/ 2 h 28"/>
                <a:gd name="T20" fmla="*/ 52 w 65"/>
                <a:gd name="T21" fmla="*/ 8 h 28"/>
                <a:gd name="T22" fmla="*/ 40 w 65"/>
                <a:gd name="T23" fmla="*/ 6 h 28"/>
                <a:gd name="T24" fmla="*/ 41 w 65"/>
                <a:gd name="T25" fmla="*/ 0 h 28"/>
                <a:gd name="T26" fmla="*/ 28 w 65"/>
                <a:gd name="T27" fmla="*/ 2 h 28"/>
                <a:gd name="T28" fmla="*/ 15 w 65"/>
                <a:gd name="T29" fmla="*/ 1 h 28"/>
                <a:gd name="T30" fmla="*/ 0 w 65"/>
                <a:gd name="T3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5" h="28">
                  <a:moveTo>
                    <a:pt x="0" y="14"/>
                  </a:moveTo>
                  <a:cubicBezTo>
                    <a:pt x="0" y="18"/>
                    <a:pt x="1" y="21"/>
                    <a:pt x="2" y="24"/>
                  </a:cubicBezTo>
                  <a:cubicBezTo>
                    <a:pt x="3" y="25"/>
                    <a:pt x="5" y="27"/>
                    <a:pt x="7" y="27"/>
                  </a:cubicBezTo>
                  <a:cubicBezTo>
                    <a:pt x="9" y="27"/>
                    <a:pt x="12" y="22"/>
                    <a:pt x="17" y="23"/>
                  </a:cubicBezTo>
                  <a:cubicBezTo>
                    <a:pt x="21" y="23"/>
                    <a:pt x="23" y="28"/>
                    <a:pt x="26" y="28"/>
                  </a:cubicBezTo>
                  <a:cubicBezTo>
                    <a:pt x="28" y="28"/>
                    <a:pt x="29" y="26"/>
                    <a:pt x="32" y="26"/>
                  </a:cubicBezTo>
                  <a:cubicBezTo>
                    <a:pt x="34" y="25"/>
                    <a:pt x="34" y="26"/>
                    <a:pt x="36" y="28"/>
                  </a:cubicBezTo>
                  <a:cubicBezTo>
                    <a:pt x="36" y="26"/>
                    <a:pt x="38" y="24"/>
                    <a:pt x="41" y="22"/>
                  </a:cubicBezTo>
                  <a:cubicBezTo>
                    <a:pt x="44" y="19"/>
                    <a:pt x="57" y="17"/>
                    <a:pt x="62" y="12"/>
                  </a:cubicBezTo>
                  <a:cubicBezTo>
                    <a:pt x="65" y="10"/>
                    <a:pt x="65" y="5"/>
                    <a:pt x="65" y="2"/>
                  </a:cubicBezTo>
                  <a:cubicBezTo>
                    <a:pt x="63" y="5"/>
                    <a:pt x="57" y="8"/>
                    <a:pt x="52" y="8"/>
                  </a:cubicBezTo>
                  <a:cubicBezTo>
                    <a:pt x="49" y="9"/>
                    <a:pt x="42" y="7"/>
                    <a:pt x="40" y="6"/>
                  </a:cubicBezTo>
                  <a:cubicBezTo>
                    <a:pt x="41" y="4"/>
                    <a:pt x="42" y="2"/>
                    <a:pt x="41" y="0"/>
                  </a:cubicBezTo>
                  <a:cubicBezTo>
                    <a:pt x="39" y="1"/>
                    <a:pt x="31" y="2"/>
                    <a:pt x="28" y="2"/>
                  </a:cubicBezTo>
                  <a:cubicBezTo>
                    <a:pt x="25" y="2"/>
                    <a:pt x="19" y="1"/>
                    <a:pt x="15" y="1"/>
                  </a:cubicBezTo>
                  <a:cubicBezTo>
                    <a:pt x="5" y="1"/>
                    <a:pt x="0" y="8"/>
                    <a:pt x="0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Freeform 80"/>
            <p:cNvSpPr>
              <a:spLocks/>
            </p:cNvSpPr>
            <p:nvPr/>
          </p:nvSpPr>
          <p:spPr bwMode="gray">
            <a:xfrm>
              <a:off x="3422651" y="2895600"/>
              <a:ext cx="247650" cy="125413"/>
            </a:xfrm>
            <a:custGeom>
              <a:avLst/>
              <a:gdLst>
                <a:gd name="T0" fmla="*/ 33 w 66"/>
                <a:gd name="T1" fmla="*/ 14 h 33"/>
                <a:gd name="T2" fmla="*/ 65 w 66"/>
                <a:gd name="T3" fmla="*/ 32 h 33"/>
                <a:gd name="T4" fmla="*/ 65 w 66"/>
                <a:gd name="T5" fmla="*/ 25 h 33"/>
                <a:gd name="T6" fmla="*/ 62 w 66"/>
                <a:gd name="T7" fmla="*/ 15 h 33"/>
                <a:gd name="T8" fmla="*/ 63 w 66"/>
                <a:gd name="T9" fmla="*/ 9 h 33"/>
                <a:gd name="T10" fmla="*/ 55 w 66"/>
                <a:gd name="T11" fmla="*/ 10 h 33"/>
                <a:gd name="T12" fmla="*/ 51 w 66"/>
                <a:gd name="T13" fmla="*/ 3 h 33"/>
                <a:gd name="T14" fmla="*/ 41 w 66"/>
                <a:gd name="T15" fmla="*/ 5 h 33"/>
                <a:gd name="T16" fmla="*/ 33 w 66"/>
                <a:gd name="T17" fmla="*/ 0 h 33"/>
                <a:gd name="T18" fmla="*/ 24 w 66"/>
                <a:gd name="T19" fmla="*/ 5 h 33"/>
                <a:gd name="T20" fmla="*/ 16 w 66"/>
                <a:gd name="T21" fmla="*/ 4 h 33"/>
                <a:gd name="T22" fmla="*/ 13 w 66"/>
                <a:gd name="T23" fmla="*/ 7 h 33"/>
                <a:gd name="T24" fmla="*/ 9 w 66"/>
                <a:gd name="T25" fmla="*/ 10 h 33"/>
                <a:gd name="T26" fmla="*/ 4 w 66"/>
                <a:gd name="T27" fmla="*/ 9 h 33"/>
                <a:gd name="T28" fmla="*/ 4 w 66"/>
                <a:gd name="T29" fmla="*/ 16 h 33"/>
                <a:gd name="T30" fmla="*/ 0 w 66"/>
                <a:gd name="T31" fmla="*/ 26 h 33"/>
                <a:gd name="T32" fmla="*/ 2 w 66"/>
                <a:gd name="T33" fmla="*/ 33 h 33"/>
                <a:gd name="T34" fmla="*/ 33 w 66"/>
                <a:gd name="T35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33">
                  <a:moveTo>
                    <a:pt x="33" y="14"/>
                  </a:moveTo>
                  <a:cubicBezTo>
                    <a:pt x="55" y="14"/>
                    <a:pt x="64" y="24"/>
                    <a:pt x="65" y="32"/>
                  </a:cubicBezTo>
                  <a:cubicBezTo>
                    <a:pt x="66" y="30"/>
                    <a:pt x="66" y="28"/>
                    <a:pt x="65" y="25"/>
                  </a:cubicBezTo>
                  <a:cubicBezTo>
                    <a:pt x="65" y="23"/>
                    <a:pt x="62" y="17"/>
                    <a:pt x="62" y="15"/>
                  </a:cubicBezTo>
                  <a:cubicBezTo>
                    <a:pt x="62" y="13"/>
                    <a:pt x="62" y="11"/>
                    <a:pt x="63" y="9"/>
                  </a:cubicBezTo>
                  <a:cubicBezTo>
                    <a:pt x="61" y="10"/>
                    <a:pt x="57" y="12"/>
                    <a:pt x="55" y="10"/>
                  </a:cubicBezTo>
                  <a:cubicBezTo>
                    <a:pt x="52" y="8"/>
                    <a:pt x="54" y="4"/>
                    <a:pt x="51" y="3"/>
                  </a:cubicBezTo>
                  <a:cubicBezTo>
                    <a:pt x="48" y="2"/>
                    <a:pt x="44" y="5"/>
                    <a:pt x="41" y="5"/>
                  </a:cubicBezTo>
                  <a:cubicBezTo>
                    <a:pt x="38" y="4"/>
                    <a:pt x="35" y="0"/>
                    <a:pt x="33" y="0"/>
                  </a:cubicBezTo>
                  <a:cubicBezTo>
                    <a:pt x="29" y="0"/>
                    <a:pt x="28" y="4"/>
                    <a:pt x="24" y="5"/>
                  </a:cubicBezTo>
                  <a:cubicBezTo>
                    <a:pt x="21" y="5"/>
                    <a:pt x="18" y="4"/>
                    <a:pt x="16" y="4"/>
                  </a:cubicBezTo>
                  <a:cubicBezTo>
                    <a:pt x="15" y="4"/>
                    <a:pt x="13" y="5"/>
                    <a:pt x="13" y="7"/>
                  </a:cubicBezTo>
                  <a:cubicBezTo>
                    <a:pt x="12" y="9"/>
                    <a:pt x="11" y="10"/>
                    <a:pt x="9" y="10"/>
                  </a:cubicBezTo>
                  <a:cubicBezTo>
                    <a:pt x="7" y="11"/>
                    <a:pt x="5" y="9"/>
                    <a:pt x="4" y="9"/>
                  </a:cubicBezTo>
                  <a:cubicBezTo>
                    <a:pt x="4" y="10"/>
                    <a:pt x="5" y="14"/>
                    <a:pt x="4" y="16"/>
                  </a:cubicBezTo>
                  <a:cubicBezTo>
                    <a:pt x="3" y="19"/>
                    <a:pt x="1" y="22"/>
                    <a:pt x="0" y="26"/>
                  </a:cubicBezTo>
                  <a:cubicBezTo>
                    <a:pt x="0" y="29"/>
                    <a:pt x="1" y="30"/>
                    <a:pt x="2" y="33"/>
                  </a:cubicBezTo>
                  <a:cubicBezTo>
                    <a:pt x="1" y="21"/>
                    <a:pt x="14" y="14"/>
                    <a:pt x="33" y="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Freeform 81"/>
            <p:cNvSpPr>
              <a:spLocks/>
            </p:cNvSpPr>
            <p:nvPr/>
          </p:nvSpPr>
          <p:spPr bwMode="gray">
            <a:xfrm>
              <a:off x="3463926" y="3046413"/>
              <a:ext cx="71438" cy="103188"/>
            </a:xfrm>
            <a:custGeom>
              <a:avLst/>
              <a:gdLst>
                <a:gd name="T0" fmla="*/ 9 w 19"/>
                <a:gd name="T1" fmla="*/ 15 h 27"/>
                <a:gd name="T2" fmla="*/ 2 w 19"/>
                <a:gd name="T3" fmla="*/ 20 h 27"/>
                <a:gd name="T4" fmla="*/ 6 w 19"/>
                <a:gd name="T5" fmla="*/ 27 h 27"/>
                <a:gd name="T6" fmla="*/ 10 w 19"/>
                <a:gd name="T7" fmla="*/ 22 h 27"/>
                <a:gd name="T8" fmla="*/ 13 w 19"/>
                <a:gd name="T9" fmla="*/ 19 h 27"/>
                <a:gd name="T10" fmla="*/ 15 w 19"/>
                <a:gd name="T11" fmla="*/ 17 h 27"/>
                <a:gd name="T12" fmla="*/ 14 w 19"/>
                <a:gd name="T13" fmla="*/ 14 h 27"/>
                <a:gd name="T14" fmla="*/ 18 w 19"/>
                <a:gd name="T15" fmla="*/ 13 h 27"/>
                <a:gd name="T16" fmla="*/ 19 w 19"/>
                <a:gd name="T17" fmla="*/ 10 h 27"/>
                <a:gd name="T18" fmla="*/ 17 w 19"/>
                <a:gd name="T19" fmla="*/ 8 h 27"/>
                <a:gd name="T20" fmla="*/ 11 w 19"/>
                <a:gd name="T21" fmla="*/ 8 h 27"/>
                <a:gd name="T22" fmla="*/ 14 w 19"/>
                <a:gd name="T23" fmla="*/ 6 h 27"/>
                <a:gd name="T24" fmla="*/ 16 w 19"/>
                <a:gd name="T25" fmla="*/ 4 h 27"/>
                <a:gd name="T26" fmla="*/ 15 w 19"/>
                <a:gd name="T27" fmla="*/ 0 h 27"/>
                <a:gd name="T28" fmla="*/ 2 w 19"/>
                <a:gd name="T29" fmla="*/ 6 h 27"/>
                <a:gd name="T30" fmla="*/ 4 w 19"/>
                <a:gd name="T31" fmla="*/ 9 h 27"/>
                <a:gd name="T32" fmla="*/ 1 w 19"/>
                <a:gd name="T33" fmla="*/ 9 h 27"/>
                <a:gd name="T34" fmla="*/ 1 w 19"/>
                <a:gd name="T35" fmla="*/ 16 h 27"/>
                <a:gd name="T36" fmla="*/ 9 w 19"/>
                <a:gd name="T37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7">
                  <a:moveTo>
                    <a:pt x="9" y="15"/>
                  </a:moveTo>
                  <a:cubicBezTo>
                    <a:pt x="7" y="16"/>
                    <a:pt x="4" y="18"/>
                    <a:pt x="2" y="20"/>
                  </a:cubicBezTo>
                  <a:cubicBezTo>
                    <a:pt x="3" y="22"/>
                    <a:pt x="5" y="26"/>
                    <a:pt x="6" y="27"/>
                  </a:cubicBezTo>
                  <a:cubicBezTo>
                    <a:pt x="7" y="25"/>
                    <a:pt x="9" y="22"/>
                    <a:pt x="10" y="22"/>
                  </a:cubicBezTo>
                  <a:cubicBezTo>
                    <a:pt x="11" y="21"/>
                    <a:pt x="12" y="20"/>
                    <a:pt x="13" y="19"/>
                  </a:cubicBezTo>
                  <a:cubicBezTo>
                    <a:pt x="15" y="19"/>
                    <a:pt x="15" y="18"/>
                    <a:pt x="15" y="17"/>
                  </a:cubicBezTo>
                  <a:cubicBezTo>
                    <a:pt x="15" y="16"/>
                    <a:pt x="15" y="15"/>
                    <a:pt x="14" y="14"/>
                  </a:cubicBezTo>
                  <a:cubicBezTo>
                    <a:pt x="15" y="14"/>
                    <a:pt x="17" y="14"/>
                    <a:pt x="18" y="13"/>
                  </a:cubicBezTo>
                  <a:cubicBezTo>
                    <a:pt x="19" y="12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ubicBezTo>
                    <a:pt x="16" y="8"/>
                    <a:pt x="12" y="8"/>
                    <a:pt x="11" y="8"/>
                  </a:cubicBezTo>
                  <a:cubicBezTo>
                    <a:pt x="11" y="8"/>
                    <a:pt x="13" y="7"/>
                    <a:pt x="14" y="6"/>
                  </a:cubicBezTo>
                  <a:cubicBezTo>
                    <a:pt x="15" y="6"/>
                    <a:pt x="15" y="5"/>
                    <a:pt x="16" y="4"/>
                  </a:cubicBezTo>
                  <a:cubicBezTo>
                    <a:pt x="16" y="4"/>
                    <a:pt x="16" y="2"/>
                    <a:pt x="15" y="0"/>
                  </a:cubicBezTo>
                  <a:cubicBezTo>
                    <a:pt x="11" y="0"/>
                    <a:pt x="4" y="4"/>
                    <a:pt x="2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1" y="14"/>
                    <a:pt x="1" y="16"/>
                  </a:cubicBezTo>
                  <a:cubicBezTo>
                    <a:pt x="4" y="15"/>
                    <a:pt x="7" y="15"/>
                    <a:pt x="9" y="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82"/>
            <p:cNvSpPr>
              <a:spLocks noEditPoints="1"/>
            </p:cNvSpPr>
            <p:nvPr/>
          </p:nvSpPr>
          <p:spPr bwMode="gray">
            <a:xfrm>
              <a:off x="3846513" y="3303588"/>
              <a:ext cx="312738" cy="431800"/>
            </a:xfrm>
            <a:custGeom>
              <a:avLst/>
              <a:gdLst>
                <a:gd name="T0" fmla="*/ 64 w 83"/>
                <a:gd name="T1" fmla="*/ 13 h 114"/>
                <a:gd name="T2" fmla="*/ 5 w 83"/>
                <a:gd name="T3" fmla="*/ 19 h 114"/>
                <a:gd name="T4" fmla="*/ 1 w 83"/>
                <a:gd name="T5" fmla="*/ 37 h 114"/>
                <a:gd name="T6" fmla="*/ 6 w 83"/>
                <a:gd name="T7" fmla="*/ 36 h 114"/>
                <a:gd name="T8" fmla="*/ 13 w 83"/>
                <a:gd name="T9" fmla="*/ 36 h 114"/>
                <a:gd name="T10" fmla="*/ 8 w 83"/>
                <a:gd name="T11" fmla="*/ 50 h 114"/>
                <a:gd name="T12" fmla="*/ 15 w 83"/>
                <a:gd name="T13" fmla="*/ 48 h 114"/>
                <a:gd name="T14" fmla="*/ 16 w 83"/>
                <a:gd name="T15" fmla="*/ 62 h 114"/>
                <a:gd name="T16" fmla="*/ 16 w 83"/>
                <a:gd name="T17" fmla="*/ 70 h 114"/>
                <a:gd name="T18" fmla="*/ 20 w 83"/>
                <a:gd name="T19" fmla="*/ 71 h 114"/>
                <a:gd name="T20" fmla="*/ 27 w 83"/>
                <a:gd name="T21" fmla="*/ 75 h 114"/>
                <a:gd name="T22" fmla="*/ 16 w 83"/>
                <a:gd name="T23" fmla="*/ 75 h 114"/>
                <a:gd name="T24" fmla="*/ 22 w 83"/>
                <a:gd name="T25" fmla="*/ 77 h 114"/>
                <a:gd name="T26" fmla="*/ 24 w 83"/>
                <a:gd name="T27" fmla="*/ 80 h 114"/>
                <a:gd name="T28" fmla="*/ 19 w 83"/>
                <a:gd name="T29" fmla="*/ 83 h 114"/>
                <a:gd name="T30" fmla="*/ 26 w 83"/>
                <a:gd name="T31" fmla="*/ 91 h 114"/>
                <a:gd name="T32" fmla="*/ 30 w 83"/>
                <a:gd name="T33" fmla="*/ 100 h 114"/>
                <a:gd name="T34" fmla="*/ 78 w 83"/>
                <a:gd name="T35" fmla="*/ 102 h 114"/>
                <a:gd name="T36" fmla="*/ 63 w 83"/>
                <a:gd name="T37" fmla="*/ 68 h 114"/>
                <a:gd name="T38" fmla="*/ 72 w 83"/>
                <a:gd name="T39" fmla="*/ 61 h 114"/>
                <a:gd name="T40" fmla="*/ 74 w 83"/>
                <a:gd name="T41" fmla="*/ 55 h 114"/>
                <a:gd name="T42" fmla="*/ 70 w 83"/>
                <a:gd name="T43" fmla="*/ 51 h 114"/>
                <a:gd name="T44" fmla="*/ 59 w 83"/>
                <a:gd name="T45" fmla="*/ 50 h 114"/>
                <a:gd name="T46" fmla="*/ 23 w 83"/>
                <a:gd name="T47" fmla="*/ 33 h 114"/>
                <a:gd name="T48" fmla="*/ 12 w 83"/>
                <a:gd name="T49" fmla="*/ 28 h 114"/>
                <a:gd name="T50" fmla="*/ 17 w 83"/>
                <a:gd name="T51" fmla="*/ 29 h 114"/>
                <a:gd name="T52" fmla="*/ 53 w 83"/>
                <a:gd name="T53" fmla="*/ 32 h 114"/>
                <a:gd name="T54" fmla="*/ 78 w 83"/>
                <a:gd name="T55" fmla="*/ 42 h 114"/>
                <a:gd name="T56" fmla="*/ 73 w 83"/>
                <a:gd name="T57" fmla="*/ 26 h 114"/>
                <a:gd name="T58" fmla="*/ 83 w 83"/>
                <a:gd name="T59" fmla="*/ 32 h 114"/>
                <a:gd name="T60" fmla="*/ 29 w 83"/>
                <a:gd name="T61" fmla="*/ 40 h 114"/>
                <a:gd name="T62" fmla="*/ 46 w 83"/>
                <a:gd name="T63" fmla="*/ 47 h 114"/>
                <a:gd name="T64" fmla="*/ 32 w 83"/>
                <a:gd name="T65" fmla="*/ 47 h 114"/>
                <a:gd name="T66" fmla="*/ 29 w 83"/>
                <a:gd name="T67" fmla="*/ 51 h 114"/>
                <a:gd name="T68" fmla="*/ 20 w 83"/>
                <a:gd name="T69" fmla="*/ 47 h 114"/>
                <a:gd name="T70" fmla="*/ 9 w 83"/>
                <a:gd name="T71" fmla="*/ 27 h 114"/>
                <a:gd name="T72" fmla="*/ 18 w 83"/>
                <a:gd name="T73" fmla="*/ 20 h 114"/>
                <a:gd name="T74" fmla="*/ 42 w 83"/>
                <a:gd name="T75" fmla="*/ 20 h 114"/>
                <a:gd name="T76" fmla="*/ 20 w 83"/>
                <a:gd name="T77" fmla="*/ 10 h 114"/>
                <a:gd name="T78" fmla="*/ 43 w 83"/>
                <a:gd name="T79" fmla="*/ 9 h 114"/>
                <a:gd name="T80" fmla="*/ 63 w 83"/>
                <a:gd name="T81" fmla="*/ 30 h 114"/>
                <a:gd name="T82" fmla="*/ 51 w 83"/>
                <a:gd name="T83" fmla="*/ 12 h 114"/>
                <a:gd name="T84" fmla="*/ 63 w 83"/>
                <a:gd name="T85" fmla="*/ 3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114">
                  <a:moveTo>
                    <a:pt x="83" y="32"/>
                  </a:moveTo>
                  <a:cubicBezTo>
                    <a:pt x="82" y="30"/>
                    <a:pt x="75" y="22"/>
                    <a:pt x="64" y="13"/>
                  </a:cubicBezTo>
                  <a:cubicBezTo>
                    <a:pt x="55" y="7"/>
                    <a:pt x="42" y="0"/>
                    <a:pt x="32" y="0"/>
                  </a:cubicBezTo>
                  <a:cubicBezTo>
                    <a:pt x="14" y="0"/>
                    <a:pt x="6" y="13"/>
                    <a:pt x="5" y="19"/>
                  </a:cubicBezTo>
                  <a:cubicBezTo>
                    <a:pt x="4" y="23"/>
                    <a:pt x="4" y="27"/>
                    <a:pt x="5" y="29"/>
                  </a:cubicBezTo>
                  <a:cubicBezTo>
                    <a:pt x="2" y="32"/>
                    <a:pt x="1" y="34"/>
                    <a:pt x="1" y="37"/>
                  </a:cubicBezTo>
                  <a:cubicBezTo>
                    <a:pt x="0" y="39"/>
                    <a:pt x="1" y="42"/>
                    <a:pt x="3" y="43"/>
                  </a:cubicBezTo>
                  <a:cubicBezTo>
                    <a:pt x="2" y="41"/>
                    <a:pt x="4" y="38"/>
                    <a:pt x="6" y="36"/>
                  </a:cubicBezTo>
                  <a:cubicBezTo>
                    <a:pt x="7" y="33"/>
                    <a:pt x="10" y="32"/>
                    <a:pt x="12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1" y="37"/>
                    <a:pt x="8" y="40"/>
                    <a:pt x="7" y="42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2"/>
                    <a:pt x="17" y="71"/>
                    <a:pt x="20" y="71"/>
                  </a:cubicBezTo>
                  <a:cubicBezTo>
                    <a:pt x="22" y="71"/>
                    <a:pt x="27" y="73"/>
                    <a:pt x="27" y="73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5" y="75"/>
                    <a:pt x="25" y="75"/>
                    <a:pt x="25" y="75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16" y="76"/>
                    <a:pt x="17" y="77"/>
                    <a:pt x="18" y="78"/>
                  </a:cubicBezTo>
                  <a:cubicBezTo>
                    <a:pt x="19" y="77"/>
                    <a:pt x="21" y="77"/>
                    <a:pt x="22" y="77"/>
                  </a:cubicBezTo>
                  <a:cubicBezTo>
                    <a:pt x="22" y="77"/>
                    <a:pt x="24" y="77"/>
                    <a:pt x="26" y="77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3" y="81"/>
                    <a:pt x="21" y="80"/>
                  </a:cubicBezTo>
                  <a:cubicBezTo>
                    <a:pt x="20" y="80"/>
                    <a:pt x="19" y="81"/>
                    <a:pt x="19" y="83"/>
                  </a:cubicBezTo>
                  <a:cubicBezTo>
                    <a:pt x="19" y="84"/>
                    <a:pt x="20" y="87"/>
                    <a:pt x="20" y="87"/>
                  </a:cubicBezTo>
                  <a:cubicBezTo>
                    <a:pt x="21" y="92"/>
                    <a:pt x="26" y="91"/>
                    <a:pt x="26" y="91"/>
                  </a:cubicBezTo>
                  <a:cubicBezTo>
                    <a:pt x="29" y="90"/>
                    <a:pt x="39" y="87"/>
                    <a:pt x="39" y="87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34" y="114"/>
                    <a:pt x="34" y="114"/>
                    <a:pt x="34" y="114"/>
                  </a:cubicBezTo>
                  <a:cubicBezTo>
                    <a:pt x="40" y="111"/>
                    <a:pt x="58" y="105"/>
                    <a:pt x="78" y="102"/>
                  </a:cubicBezTo>
                  <a:cubicBezTo>
                    <a:pt x="76" y="98"/>
                    <a:pt x="76" y="96"/>
                    <a:pt x="73" y="91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6" y="65"/>
                    <a:pt x="70" y="63"/>
                    <a:pt x="72" y="61"/>
                  </a:cubicBezTo>
                  <a:cubicBezTo>
                    <a:pt x="74" y="60"/>
                    <a:pt x="77" y="56"/>
                    <a:pt x="78" y="54"/>
                  </a:cubicBezTo>
                  <a:cubicBezTo>
                    <a:pt x="77" y="54"/>
                    <a:pt x="75" y="54"/>
                    <a:pt x="74" y="55"/>
                  </a:cubicBezTo>
                  <a:cubicBezTo>
                    <a:pt x="73" y="55"/>
                    <a:pt x="72" y="57"/>
                    <a:pt x="70" y="56"/>
                  </a:cubicBezTo>
                  <a:cubicBezTo>
                    <a:pt x="68" y="55"/>
                    <a:pt x="69" y="53"/>
                    <a:pt x="70" y="51"/>
                  </a:cubicBezTo>
                  <a:cubicBezTo>
                    <a:pt x="70" y="50"/>
                    <a:pt x="67" y="50"/>
                    <a:pt x="66" y="51"/>
                  </a:cubicBezTo>
                  <a:cubicBezTo>
                    <a:pt x="64" y="52"/>
                    <a:pt x="61" y="52"/>
                    <a:pt x="59" y="50"/>
                  </a:cubicBezTo>
                  <a:cubicBezTo>
                    <a:pt x="56" y="47"/>
                    <a:pt x="45" y="38"/>
                    <a:pt x="42" y="36"/>
                  </a:cubicBezTo>
                  <a:cubicBezTo>
                    <a:pt x="36" y="33"/>
                    <a:pt x="28" y="32"/>
                    <a:pt x="23" y="33"/>
                  </a:cubicBezTo>
                  <a:cubicBezTo>
                    <a:pt x="20" y="34"/>
                    <a:pt x="17" y="35"/>
                    <a:pt x="16" y="35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6" y="30"/>
                    <a:pt x="17" y="29"/>
                  </a:cubicBezTo>
                  <a:cubicBezTo>
                    <a:pt x="19" y="28"/>
                    <a:pt x="25" y="27"/>
                    <a:pt x="31" y="27"/>
                  </a:cubicBezTo>
                  <a:cubicBezTo>
                    <a:pt x="39" y="27"/>
                    <a:pt x="49" y="30"/>
                    <a:pt x="53" y="32"/>
                  </a:cubicBezTo>
                  <a:cubicBezTo>
                    <a:pt x="53" y="37"/>
                    <a:pt x="64" y="44"/>
                    <a:pt x="69" y="44"/>
                  </a:cubicBezTo>
                  <a:cubicBezTo>
                    <a:pt x="73" y="45"/>
                    <a:pt x="75" y="44"/>
                    <a:pt x="78" y="42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6"/>
                    <a:pt x="82" y="35"/>
                    <a:pt x="83" y="36"/>
                  </a:cubicBezTo>
                  <a:cubicBezTo>
                    <a:pt x="83" y="35"/>
                    <a:pt x="83" y="34"/>
                    <a:pt x="83" y="32"/>
                  </a:cubicBezTo>
                  <a:moveTo>
                    <a:pt x="20" y="43"/>
                  </a:moveTo>
                  <a:cubicBezTo>
                    <a:pt x="20" y="43"/>
                    <a:pt x="24" y="41"/>
                    <a:pt x="29" y="40"/>
                  </a:cubicBezTo>
                  <a:cubicBezTo>
                    <a:pt x="35" y="38"/>
                    <a:pt x="42" y="42"/>
                    <a:pt x="47" y="46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7" y="48"/>
                    <a:pt x="35" y="47"/>
                    <a:pt x="32" y="47"/>
                  </a:cubicBezTo>
                  <a:cubicBezTo>
                    <a:pt x="29" y="47"/>
                    <a:pt x="27" y="48"/>
                    <a:pt x="27" y="48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4" y="50"/>
                    <a:pt x="22" y="47"/>
                    <a:pt x="20" y="47"/>
                  </a:cubicBezTo>
                  <a:lnTo>
                    <a:pt x="20" y="43"/>
                  </a:lnTo>
                  <a:close/>
                  <a:moveTo>
                    <a:pt x="9" y="27"/>
                  </a:moveTo>
                  <a:cubicBezTo>
                    <a:pt x="7" y="21"/>
                    <a:pt x="12" y="15"/>
                    <a:pt x="15" y="12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5" y="22"/>
                    <a:pt x="11" y="25"/>
                    <a:pt x="9" y="27"/>
                  </a:cubicBezTo>
                  <a:moveTo>
                    <a:pt x="42" y="20"/>
                  </a:moveTo>
                  <a:cubicBezTo>
                    <a:pt x="38" y="18"/>
                    <a:pt x="27" y="18"/>
                    <a:pt x="23" y="1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2" y="8"/>
                    <a:pt x="27" y="7"/>
                    <a:pt x="31" y="7"/>
                  </a:cubicBezTo>
                  <a:cubicBezTo>
                    <a:pt x="35" y="7"/>
                    <a:pt x="40" y="8"/>
                    <a:pt x="43" y="9"/>
                  </a:cubicBezTo>
                  <a:lnTo>
                    <a:pt x="42" y="20"/>
                  </a:lnTo>
                  <a:close/>
                  <a:moveTo>
                    <a:pt x="63" y="30"/>
                  </a:moveTo>
                  <a:cubicBezTo>
                    <a:pt x="58" y="27"/>
                    <a:pt x="50" y="22"/>
                    <a:pt x="47" y="2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4" y="13"/>
                    <a:pt x="66" y="21"/>
                    <a:pt x="68" y="22"/>
                  </a:cubicBezTo>
                  <a:lnTo>
                    <a:pt x="63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83"/>
            <p:cNvSpPr>
              <a:spLocks/>
            </p:cNvSpPr>
            <p:nvPr/>
          </p:nvSpPr>
          <p:spPr bwMode="gray">
            <a:xfrm>
              <a:off x="4076701" y="3179763"/>
              <a:ext cx="138113" cy="173038"/>
            </a:xfrm>
            <a:custGeom>
              <a:avLst/>
              <a:gdLst>
                <a:gd name="T0" fmla="*/ 0 w 37"/>
                <a:gd name="T1" fmla="*/ 36 h 46"/>
                <a:gd name="T2" fmla="*/ 15 w 37"/>
                <a:gd name="T3" fmla="*/ 46 h 46"/>
                <a:gd name="T4" fmla="*/ 37 w 37"/>
                <a:gd name="T5" fmla="*/ 0 h 46"/>
                <a:gd name="T6" fmla="*/ 0 w 37"/>
                <a:gd name="T7" fmla="*/ 3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6">
                  <a:moveTo>
                    <a:pt x="0" y="36"/>
                  </a:moveTo>
                  <a:cubicBezTo>
                    <a:pt x="4" y="38"/>
                    <a:pt x="13" y="45"/>
                    <a:pt x="15" y="4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84"/>
            <p:cNvSpPr>
              <a:spLocks noEditPoints="1"/>
            </p:cNvSpPr>
            <p:nvPr/>
          </p:nvSpPr>
          <p:spPr bwMode="gray">
            <a:xfrm>
              <a:off x="8705851" y="3481388"/>
              <a:ext cx="93663" cy="98425"/>
            </a:xfrm>
            <a:custGeom>
              <a:avLst/>
              <a:gdLst>
                <a:gd name="T0" fmla="*/ 12 w 25"/>
                <a:gd name="T1" fmla="*/ 0 h 26"/>
                <a:gd name="T2" fmla="*/ 25 w 25"/>
                <a:gd name="T3" fmla="*/ 13 h 26"/>
                <a:gd name="T4" fmla="*/ 12 w 25"/>
                <a:gd name="T5" fmla="*/ 26 h 26"/>
                <a:gd name="T6" fmla="*/ 0 w 25"/>
                <a:gd name="T7" fmla="*/ 13 h 26"/>
                <a:gd name="T8" fmla="*/ 12 w 25"/>
                <a:gd name="T9" fmla="*/ 0 h 26"/>
                <a:gd name="T10" fmla="*/ 12 w 25"/>
                <a:gd name="T11" fmla="*/ 23 h 26"/>
                <a:gd name="T12" fmla="*/ 22 w 25"/>
                <a:gd name="T13" fmla="*/ 13 h 26"/>
                <a:gd name="T14" fmla="*/ 12 w 25"/>
                <a:gd name="T15" fmla="*/ 3 h 26"/>
                <a:gd name="T16" fmla="*/ 3 w 25"/>
                <a:gd name="T17" fmla="*/ 13 h 26"/>
                <a:gd name="T18" fmla="*/ 12 w 25"/>
                <a:gd name="T19" fmla="*/ 23 h 26"/>
                <a:gd name="T20" fmla="*/ 8 w 25"/>
                <a:gd name="T21" fmla="*/ 6 h 26"/>
                <a:gd name="T22" fmla="*/ 13 w 25"/>
                <a:gd name="T23" fmla="*/ 6 h 26"/>
                <a:gd name="T24" fmla="*/ 18 w 25"/>
                <a:gd name="T25" fmla="*/ 10 h 26"/>
                <a:gd name="T26" fmla="*/ 15 w 25"/>
                <a:gd name="T27" fmla="*/ 14 h 26"/>
                <a:gd name="T28" fmla="*/ 18 w 25"/>
                <a:gd name="T29" fmla="*/ 20 h 26"/>
                <a:gd name="T30" fmla="*/ 16 w 25"/>
                <a:gd name="T31" fmla="*/ 20 h 26"/>
                <a:gd name="T32" fmla="*/ 12 w 25"/>
                <a:gd name="T33" fmla="*/ 14 h 26"/>
                <a:gd name="T34" fmla="*/ 10 w 25"/>
                <a:gd name="T35" fmla="*/ 14 h 26"/>
                <a:gd name="T36" fmla="*/ 10 w 25"/>
                <a:gd name="T37" fmla="*/ 20 h 26"/>
                <a:gd name="T38" fmla="*/ 8 w 25"/>
                <a:gd name="T39" fmla="*/ 20 h 26"/>
                <a:gd name="T40" fmla="*/ 8 w 25"/>
                <a:gd name="T41" fmla="*/ 6 h 26"/>
                <a:gd name="T42" fmla="*/ 10 w 25"/>
                <a:gd name="T43" fmla="*/ 12 h 26"/>
                <a:gd name="T44" fmla="*/ 13 w 25"/>
                <a:gd name="T45" fmla="*/ 12 h 26"/>
                <a:gd name="T46" fmla="*/ 16 w 25"/>
                <a:gd name="T47" fmla="*/ 10 h 26"/>
                <a:gd name="T48" fmla="*/ 13 w 25"/>
                <a:gd name="T49" fmla="*/ 8 h 26"/>
                <a:gd name="T50" fmla="*/ 10 w 25"/>
                <a:gd name="T51" fmla="*/ 8 h 26"/>
                <a:gd name="T52" fmla="*/ 10 w 25"/>
                <a:gd name="T53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9" y="0"/>
                    <a:pt x="25" y="5"/>
                    <a:pt x="25" y="13"/>
                  </a:cubicBezTo>
                  <a:cubicBezTo>
                    <a:pt x="25" y="20"/>
                    <a:pt x="19" y="26"/>
                    <a:pt x="12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5"/>
                    <a:pt x="6" y="0"/>
                    <a:pt x="12" y="0"/>
                  </a:cubicBezTo>
                  <a:moveTo>
                    <a:pt x="12" y="23"/>
                  </a:moveTo>
                  <a:cubicBezTo>
                    <a:pt x="18" y="23"/>
                    <a:pt x="22" y="19"/>
                    <a:pt x="22" y="13"/>
                  </a:cubicBezTo>
                  <a:cubicBezTo>
                    <a:pt x="22" y="7"/>
                    <a:pt x="18" y="3"/>
                    <a:pt x="12" y="3"/>
                  </a:cubicBezTo>
                  <a:cubicBezTo>
                    <a:pt x="7" y="3"/>
                    <a:pt x="3" y="7"/>
                    <a:pt x="3" y="13"/>
                  </a:cubicBezTo>
                  <a:cubicBezTo>
                    <a:pt x="3" y="19"/>
                    <a:pt x="7" y="23"/>
                    <a:pt x="12" y="23"/>
                  </a:cubicBezTo>
                  <a:moveTo>
                    <a:pt x="8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6" y="6"/>
                    <a:pt x="18" y="7"/>
                    <a:pt x="18" y="10"/>
                  </a:cubicBezTo>
                  <a:cubicBezTo>
                    <a:pt x="18" y="13"/>
                    <a:pt x="17" y="14"/>
                    <a:pt x="15" y="14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0"/>
                    <a:pt x="8" y="20"/>
                    <a:pt x="8" y="20"/>
                  </a:cubicBezTo>
                  <a:lnTo>
                    <a:pt x="8" y="6"/>
                  </a:lnTo>
                  <a:close/>
                  <a:moveTo>
                    <a:pt x="10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6" y="12"/>
                    <a:pt x="16" y="10"/>
                  </a:cubicBezTo>
                  <a:cubicBezTo>
                    <a:pt x="16" y="8"/>
                    <a:pt x="14" y="8"/>
                    <a:pt x="13" y="8"/>
                  </a:cubicBezTo>
                  <a:cubicBezTo>
                    <a:pt x="10" y="8"/>
                    <a:pt x="10" y="8"/>
                    <a:pt x="10" y="8"/>
                  </a:cubicBezTo>
                  <a:lnTo>
                    <a:pt x="10" y="1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Rectangle 85"/>
            <p:cNvSpPr>
              <a:spLocks noChangeArrowheads="1"/>
            </p:cNvSpPr>
            <p:nvPr/>
          </p:nvSpPr>
          <p:spPr bwMode="gray">
            <a:xfrm>
              <a:off x="4470401" y="3727450"/>
              <a:ext cx="1631950" cy="158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Rectangle 86"/>
            <p:cNvSpPr>
              <a:spLocks noChangeArrowheads="1"/>
            </p:cNvSpPr>
            <p:nvPr/>
          </p:nvSpPr>
          <p:spPr bwMode="gray">
            <a:xfrm>
              <a:off x="6327776" y="3727450"/>
              <a:ext cx="2352675" cy="158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9" name="Rectangle 87"/>
            <p:cNvSpPr>
              <a:spLocks noChangeArrowheads="1"/>
            </p:cNvSpPr>
            <p:nvPr/>
          </p:nvSpPr>
          <p:spPr bwMode="gray">
            <a:xfrm>
              <a:off x="5410201" y="3886200"/>
              <a:ext cx="44450" cy="231775"/>
            </a:xfrm>
            <a:prstGeom prst="rect">
              <a:avLst/>
            </a:pr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0" name="Freeform 88"/>
            <p:cNvSpPr>
              <a:spLocks/>
            </p:cNvSpPr>
            <p:nvPr/>
          </p:nvSpPr>
          <p:spPr bwMode="gray">
            <a:xfrm>
              <a:off x="5580063" y="3886200"/>
              <a:ext cx="171450" cy="231775"/>
            </a:xfrm>
            <a:custGeom>
              <a:avLst/>
              <a:gdLst>
                <a:gd name="T0" fmla="*/ 0 w 108"/>
                <a:gd name="T1" fmla="*/ 0 h 146"/>
                <a:gd name="T2" fmla="*/ 23 w 108"/>
                <a:gd name="T3" fmla="*/ 0 h 146"/>
                <a:gd name="T4" fmla="*/ 85 w 108"/>
                <a:gd name="T5" fmla="*/ 103 h 146"/>
                <a:gd name="T6" fmla="*/ 85 w 108"/>
                <a:gd name="T7" fmla="*/ 103 h 146"/>
                <a:gd name="T8" fmla="*/ 85 w 108"/>
                <a:gd name="T9" fmla="*/ 0 h 146"/>
                <a:gd name="T10" fmla="*/ 108 w 108"/>
                <a:gd name="T11" fmla="*/ 0 h 146"/>
                <a:gd name="T12" fmla="*/ 108 w 108"/>
                <a:gd name="T13" fmla="*/ 146 h 146"/>
                <a:gd name="T14" fmla="*/ 85 w 108"/>
                <a:gd name="T15" fmla="*/ 146 h 146"/>
                <a:gd name="T16" fmla="*/ 26 w 108"/>
                <a:gd name="T17" fmla="*/ 43 h 146"/>
                <a:gd name="T18" fmla="*/ 23 w 108"/>
                <a:gd name="T19" fmla="*/ 43 h 146"/>
                <a:gd name="T20" fmla="*/ 23 w 108"/>
                <a:gd name="T21" fmla="*/ 146 h 146"/>
                <a:gd name="T22" fmla="*/ 0 w 108"/>
                <a:gd name="T23" fmla="*/ 146 h 146"/>
                <a:gd name="T24" fmla="*/ 0 w 108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46">
                  <a:moveTo>
                    <a:pt x="0" y="0"/>
                  </a:moveTo>
                  <a:lnTo>
                    <a:pt x="23" y="0"/>
                  </a:lnTo>
                  <a:lnTo>
                    <a:pt x="85" y="103"/>
                  </a:lnTo>
                  <a:lnTo>
                    <a:pt x="85" y="103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108" y="146"/>
                  </a:lnTo>
                  <a:lnTo>
                    <a:pt x="85" y="146"/>
                  </a:lnTo>
                  <a:lnTo>
                    <a:pt x="26" y="43"/>
                  </a:lnTo>
                  <a:lnTo>
                    <a:pt x="23" y="43"/>
                  </a:lnTo>
                  <a:lnTo>
                    <a:pt x="23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89"/>
            <p:cNvSpPr>
              <a:spLocks/>
            </p:cNvSpPr>
            <p:nvPr/>
          </p:nvSpPr>
          <p:spPr bwMode="gray">
            <a:xfrm>
              <a:off x="5849938" y="3883025"/>
              <a:ext cx="198438" cy="238125"/>
            </a:xfrm>
            <a:custGeom>
              <a:avLst/>
              <a:gdLst>
                <a:gd name="T0" fmla="*/ 10 w 53"/>
                <a:gd name="T1" fmla="*/ 43 h 63"/>
                <a:gd name="T2" fmla="*/ 28 w 53"/>
                <a:gd name="T3" fmla="*/ 53 h 63"/>
                <a:gd name="T4" fmla="*/ 41 w 53"/>
                <a:gd name="T5" fmla="*/ 45 h 63"/>
                <a:gd name="T6" fmla="*/ 28 w 53"/>
                <a:gd name="T7" fmla="*/ 37 h 63"/>
                <a:gd name="T8" fmla="*/ 22 w 53"/>
                <a:gd name="T9" fmla="*/ 35 h 63"/>
                <a:gd name="T10" fmla="*/ 3 w 53"/>
                <a:gd name="T11" fmla="*/ 18 h 63"/>
                <a:gd name="T12" fmla="*/ 27 w 53"/>
                <a:gd name="T13" fmla="*/ 0 h 63"/>
                <a:gd name="T14" fmla="*/ 52 w 53"/>
                <a:gd name="T15" fmla="*/ 12 h 63"/>
                <a:gd name="T16" fmla="*/ 43 w 53"/>
                <a:gd name="T17" fmla="*/ 19 h 63"/>
                <a:gd name="T18" fmla="*/ 27 w 53"/>
                <a:gd name="T19" fmla="*/ 10 h 63"/>
                <a:gd name="T20" fmla="*/ 15 w 53"/>
                <a:gd name="T21" fmla="*/ 17 h 63"/>
                <a:gd name="T22" fmla="*/ 28 w 53"/>
                <a:gd name="T23" fmla="*/ 25 h 63"/>
                <a:gd name="T24" fmla="*/ 35 w 53"/>
                <a:gd name="T25" fmla="*/ 26 h 63"/>
                <a:gd name="T26" fmla="*/ 53 w 53"/>
                <a:gd name="T27" fmla="*/ 43 h 63"/>
                <a:gd name="T28" fmla="*/ 26 w 53"/>
                <a:gd name="T29" fmla="*/ 63 h 63"/>
                <a:gd name="T30" fmla="*/ 0 w 53"/>
                <a:gd name="T31" fmla="*/ 50 h 63"/>
                <a:gd name="T32" fmla="*/ 10 w 53"/>
                <a:gd name="T33" fmla="*/ 4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63">
                  <a:moveTo>
                    <a:pt x="10" y="43"/>
                  </a:moveTo>
                  <a:cubicBezTo>
                    <a:pt x="14" y="50"/>
                    <a:pt x="21" y="53"/>
                    <a:pt x="28" y="53"/>
                  </a:cubicBezTo>
                  <a:cubicBezTo>
                    <a:pt x="33" y="53"/>
                    <a:pt x="41" y="51"/>
                    <a:pt x="41" y="45"/>
                  </a:cubicBezTo>
                  <a:cubicBezTo>
                    <a:pt x="41" y="40"/>
                    <a:pt x="36" y="39"/>
                    <a:pt x="28" y="3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2" y="33"/>
                    <a:pt x="3" y="30"/>
                    <a:pt x="3" y="18"/>
                  </a:cubicBezTo>
                  <a:cubicBezTo>
                    <a:pt x="3" y="6"/>
                    <a:pt x="16" y="0"/>
                    <a:pt x="27" y="0"/>
                  </a:cubicBezTo>
                  <a:cubicBezTo>
                    <a:pt x="37" y="0"/>
                    <a:pt x="46" y="3"/>
                    <a:pt x="52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3"/>
                    <a:pt x="34" y="10"/>
                    <a:pt x="27" y="10"/>
                  </a:cubicBezTo>
                  <a:cubicBezTo>
                    <a:pt x="20" y="10"/>
                    <a:pt x="15" y="13"/>
                    <a:pt x="15" y="17"/>
                  </a:cubicBezTo>
                  <a:cubicBezTo>
                    <a:pt x="15" y="22"/>
                    <a:pt x="21" y="23"/>
                    <a:pt x="28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4" y="28"/>
                    <a:pt x="53" y="32"/>
                    <a:pt x="53" y="43"/>
                  </a:cubicBezTo>
                  <a:cubicBezTo>
                    <a:pt x="53" y="58"/>
                    <a:pt x="39" y="63"/>
                    <a:pt x="26" y="63"/>
                  </a:cubicBezTo>
                  <a:cubicBezTo>
                    <a:pt x="16" y="63"/>
                    <a:pt x="6" y="59"/>
                    <a:pt x="0" y="50"/>
                  </a:cubicBezTo>
                  <a:lnTo>
                    <a:pt x="10" y="43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90"/>
            <p:cNvSpPr>
              <a:spLocks/>
            </p:cNvSpPr>
            <p:nvPr/>
          </p:nvSpPr>
          <p:spPr bwMode="gray">
            <a:xfrm>
              <a:off x="6157913" y="3886200"/>
              <a:ext cx="184150" cy="234950"/>
            </a:xfrm>
            <a:custGeom>
              <a:avLst/>
              <a:gdLst>
                <a:gd name="T0" fmla="*/ 49 w 49"/>
                <a:gd name="T1" fmla="*/ 42 h 62"/>
                <a:gd name="T2" fmla="*/ 24 w 49"/>
                <a:gd name="T3" fmla="*/ 62 h 62"/>
                <a:gd name="T4" fmla="*/ 0 w 49"/>
                <a:gd name="T5" fmla="*/ 42 h 62"/>
                <a:gd name="T6" fmla="*/ 0 w 49"/>
                <a:gd name="T7" fmla="*/ 0 h 62"/>
                <a:gd name="T8" fmla="*/ 11 w 49"/>
                <a:gd name="T9" fmla="*/ 0 h 62"/>
                <a:gd name="T10" fmla="*/ 11 w 49"/>
                <a:gd name="T11" fmla="*/ 39 h 62"/>
                <a:gd name="T12" fmla="*/ 24 w 49"/>
                <a:gd name="T13" fmla="*/ 51 h 62"/>
                <a:gd name="T14" fmla="*/ 37 w 49"/>
                <a:gd name="T15" fmla="*/ 39 h 62"/>
                <a:gd name="T16" fmla="*/ 37 w 49"/>
                <a:gd name="T17" fmla="*/ 0 h 62"/>
                <a:gd name="T18" fmla="*/ 49 w 49"/>
                <a:gd name="T19" fmla="*/ 0 h 62"/>
                <a:gd name="T20" fmla="*/ 49 w 49"/>
                <a:gd name="T2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62">
                  <a:moveTo>
                    <a:pt x="49" y="42"/>
                  </a:moveTo>
                  <a:cubicBezTo>
                    <a:pt x="49" y="54"/>
                    <a:pt x="39" y="62"/>
                    <a:pt x="24" y="62"/>
                  </a:cubicBezTo>
                  <a:cubicBezTo>
                    <a:pt x="10" y="62"/>
                    <a:pt x="0" y="54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6"/>
                    <a:pt x="14" y="51"/>
                    <a:pt x="24" y="51"/>
                  </a:cubicBezTo>
                  <a:cubicBezTo>
                    <a:pt x="34" y="51"/>
                    <a:pt x="37" y="46"/>
                    <a:pt x="37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42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91"/>
            <p:cNvSpPr>
              <a:spLocks noEditPoints="1"/>
            </p:cNvSpPr>
            <p:nvPr/>
          </p:nvSpPr>
          <p:spPr bwMode="gray">
            <a:xfrm>
              <a:off x="6462713" y="3886200"/>
              <a:ext cx="176213" cy="231775"/>
            </a:xfrm>
            <a:custGeom>
              <a:avLst/>
              <a:gdLst>
                <a:gd name="T0" fmla="*/ 0 w 47"/>
                <a:gd name="T1" fmla="*/ 0 h 61"/>
                <a:gd name="T2" fmla="*/ 25 w 47"/>
                <a:gd name="T3" fmla="*/ 0 h 61"/>
                <a:gd name="T4" fmla="*/ 46 w 47"/>
                <a:gd name="T5" fmla="*/ 18 h 61"/>
                <a:gd name="T6" fmla="*/ 34 w 47"/>
                <a:gd name="T7" fmla="*/ 36 h 61"/>
                <a:gd name="T8" fmla="*/ 47 w 47"/>
                <a:gd name="T9" fmla="*/ 61 h 61"/>
                <a:gd name="T10" fmla="*/ 34 w 47"/>
                <a:gd name="T11" fmla="*/ 61 h 61"/>
                <a:gd name="T12" fmla="*/ 22 w 47"/>
                <a:gd name="T13" fmla="*/ 38 h 61"/>
                <a:gd name="T14" fmla="*/ 11 w 47"/>
                <a:gd name="T15" fmla="*/ 38 h 61"/>
                <a:gd name="T16" fmla="*/ 11 w 47"/>
                <a:gd name="T17" fmla="*/ 61 h 61"/>
                <a:gd name="T18" fmla="*/ 0 w 47"/>
                <a:gd name="T19" fmla="*/ 61 h 61"/>
                <a:gd name="T20" fmla="*/ 0 w 47"/>
                <a:gd name="T21" fmla="*/ 0 h 61"/>
                <a:gd name="T22" fmla="*/ 11 w 47"/>
                <a:gd name="T23" fmla="*/ 28 h 61"/>
                <a:gd name="T24" fmla="*/ 24 w 47"/>
                <a:gd name="T25" fmla="*/ 28 h 61"/>
                <a:gd name="T26" fmla="*/ 34 w 47"/>
                <a:gd name="T27" fmla="*/ 19 h 61"/>
                <a:gd name="T28" fmla="*/ 22 w 47"/>
                <a:gd name="T29" fmla="*/ 10 h 61"/>
                <a:gd name="T30" fmla="*/ 11 w 47"/>
                <a:gd name="T31" fmla="*/ 10 h 61"/>
                <a:gd name="T32" fmla="*/ 11 w 47"/>
                <a:gd name="T33" fmla="*/ 2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61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6" y="8"/>
                    <a:pt x="46" y="18"/>
                  </a:cubicBezTo>
                  <a:cubicBezTo>
                    <a:pt x="46" y="32"/>
                    <a:pt x="37" y="35"/>
                    <a:pt x="34" y="36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  <a:moveTo>
                    <a:pt x="11" y="28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30" y="28"/>
                    <a:pt x="34" y="25"/>
                    <a:pt x="34" y="19"/>
                  </a:cubicBezTo>
                  <a:cubicBezTo>
                    <a:pt x="34" y="14"/>
                    <a:pt x="30" y="10"/>
                    <a:pt x="22" y="1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11" y="28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92"/>
            <p:cNvSpPr>
              <a:spLocks noEditPoints="1"/>
            </p:cNvSpPr>
            <p:nvPr/>
          </p:nvSpPr>
          <p:spPr bwMode="gray">
            <a:xfrm>
              <a:off x="6721476" y="3886200"/>
              <a:ext cx="203200" cy="231775"/>
            </a:xfrm>
            <a:custGeom>
              <a:avLst/>
              <a:gdLst>
                <a:gd name="T0" fmla="*/ 50 w 128"/>
                <a:gd name="T1" fmla="*/ 0 h 146"/>
                <a:gd name="T2" fmla="*/ 81 w 128"/>
                <a:gd name="T3" fmla="*/ 0 h 146"/>
                <a:gd name="T4" fmla="*/ 128 w 128"/>
                <a:gd name="T5" fmla="*/ 146 h 146"/>
                <a:gd name="T6" fmla="*/ 100 w 128"/>
                <a:gd name="T7" fmla="*/ 146 h 146"/>
                <a:gd name="T8" fmla="*/ 93 w 128"/>
                <a:gd name="T9" fmla="*/ 117 h 146"/>
                <a:gd name="T10" fmla="*/ 38 w 128"/>
                <a:gd name="T11" fmla="*/ 117 h 146"/>
                <a:gd name="T12" fmla="*/ 29 w 128"/>
                <a:gd name="T13" fmla="*/ 146 h 146"/>
                <a:gd name="T14" fmla="*/ 0 w 128"/>
                <a:gd name="T15" fmla="*/ 146 h 146"/>
                <a:gd name="T16" fmla="*/ 50 w 128"/>
                <a:gd name="T17" fmla="*/ 0 h 146"/>
                <a:gd name="T18" fmla="*/ 64 w 128"/>
                <a:gd name="T19" fmla="*/ 26 h 146"/>
                <a:gd name="T20" fmla="*/ 64 w 128"/>
                <a:gd name="T21" fmla="*/ 26 h 146"/>
                <a:gd name="T22" fmla="*/ 45 w 128"/>
                <a:gd name="T23" fmla="*/ 93 h 146"/>
                <a:gd name="T24" fmla="*/ 85 w 128"/>
                <a:gd name="T25" fmla="*/ 93 h 146"/>
                <a:gd name="T26" fmla="*/ 64 w 128"/>
                <a:gd name="T27" fmla="*/ 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46">
                  <a:moveTo>
                    <a:pt x="50" y="0"/>
                  </a:moveTo>
                  <a:lnTo>
                    <a:pt x="81" y="0"/>
                  </a:lnTo>
                  <a:lnTo>
                    <a:pt x="128" y="146"/>
                  </a:lnTo>
                  <a:lnTo>
                    <a:pt x="100" y="146"/>
                  </a:lnTo>
                  <a:lnTo>
                    <a:pt x="93" y="117"/>
                  </a:lnTo>
                  <a:lnTo>
                    <a:pt x="38" y="117"/>
                  </a:lnTo>
                  <a:lnTo>
                    <a:pt x="29" y="146"/>
                  </a:lnTo>
                  <a:lnTo>
                    <a:pt x="0" y="146"/>
                  </a:lnTo>
                  <a:lnTo>
                    <a:pt x="50" y="0"/>
                  </a:lnTo>
                  <a:close/>
                  <a:moveTo>
                    <a:pt x="64" y="26"/>
                  </a:moveTo>
                  <a:lnTo>
                    <a:pt x="64" y="26"/>
                  </a:lnTo>
                  <a:lnTo>
                    <a:pt x="45" y="93"/>
                  </a:lnTo>
                  <a:lnTo>
                    <a:pt x="85" y="93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93"/>
            <p:cNvSpPr>
              <a:spLocks/>
            </p:cNvSpPr>
            <p:nvPr/>
          </p:nvSpPr>
          <p:spPr bwMode="gray">
            <a:xfrm>
              <a:off x="7023101" y="3886200"/>
              <a:ext cx="171450" cy="231775"/>
            </a:xfrm>
            <a:custGeom>
              <a:avLst/>
              <a:gdLst>
                <a:gd name="T0" fmla="*/ 0 w 108"/>
                <a:gd name="T1" fmla="*/ 0 h 146"/>
                <a:gd name="T2" fmla="*/ 23 w 108"/>
                <a:gd name="T3" fmla="*/ 0 h 146"/>
                <a:gd name="T4" fmla="*/ 82 w 108"/>
                <a:gd name="T5" fmla="*/ 103 h 146"/>
                <a:gd name="T6" fmla="*/ 85 w 108"/>
                <a:gd name="T7" fmla="*/ 103 h 146"/>
                <a:gd name="T8" fmla="*/ 85 w 108"/>
                <a:gd name="T9" fmla="*/ 0 h 146"/>
                <a:gd name="T10" fmla="*/ 108 w 108"/>
                <a:gd name="T11" fmla="*/ 0 h 146"/>
                <a:gd name="T12" fmla="*/ 108 w 108"/>
                <a:gd name="T13" fmla="*/ 146 h 146"/>
                <a:gd name="T14" fmla="*/ 82 w 108"/>
                <a:gd name="T15" fmla="*/ 146 h 146"/>
                <a:gd name="T16" fmla="*/ 23 w 108"/>
                <a:gd name="T17" fmla="*/ 43 h 146"/>
                <a:gd name="T18" fmla="*/ 23 w 108"/>
                <a:gd name="T19" fmla="*/ 43 h 146"/>
                <a:gd name="T20" fmla="*/ 23 w 108"/>
                <a:gd name="T21" fmla="*/ 146 h 146"/>
                <a:gd name="T22" fmla="*/ 0 w 108"/>
                <a:gd name="T23" fmla="*/ 146 h 146"/>
                <a:gd name="T24" fmla="*/ 0 w 108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46">
                  <a:moveTo>
                    <a:pt x="0" y="0"/>
                  </a:moveTo>
                  <a:lnTo>
                    <a:pt x="23" y="0"/>
                  </a:lnTo>
                  <a:lnTo>
                    <a:pt x="82" y="103"/>
                  </a:lnTo>
                  <a:lnTo>
                    <a:pt x="85" y="103"/>
                  </a:lnTo>
                  <a:lnTo>
                    <a:pt x="85" y="0"/>
                  </a:lnTo>
                  <a:lnTo>
                    <a:pt x="108" y="0"/>
                  </a:lnTo>
                  <a:lnTo>
                    <a:pt x="108" y="146"/>
                  </a:lnTo>
                  <a:lnTo>
                    <a:pt x="82" y="146"/>
                  </a:lnTo>
                  <a:lnTo>
                    <a:pt x="23" y="43"/>
                  </a:lnTo>
                  <a:lnTo>
                    <a:pt x="23" y="43"/>
                  </a:lnTo>
                  <a:lnTo>
                    <a:pt x="23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Freeform 94"/>
            <p:cNvSpPr>
              <a:spLocks/>
            </p:cNvSpPr>
            <p:nvPr/>
          </p:nvSpPr>
          <p:spPr bwMode="gray">
            <a:xfrm>
              <a:off x="7304088" y="3883025"/>
              <a:ext cx="203200" cy="238125"/>
            </a:xfrm>
            <a:custGeom>
              <a:avLst/>
              <a:gdLst>
                <a:gd name="T0" fmla="*/ 42 w 54"/>
                <a:gd name="T1" fmla="*/ 21 h 63"/>
                <a:gd name="T2" fmla="*/ 29 w 54"/>
                <a:gd name="T3" fmla="*/ 10 h 63"/>
                <a:gd name="T4" fmla="*/ 12 w 54"/>
                <a:gd name="T5" fmla="*/ 31 h 63"/>
                <a:gd name="T6" fmla="*/ 29 w 54"/>
                <a:gd name="T7" fmla="*/ 53 h 63"/>
                <a:gd name="T8" fmla="*/ 43 w 54"/>
                <a:gd name="T9" fmla="*/ 40 h 63"/>
                <a:gd name="T10" fmla="*/ 54 w 54"/>
                <a:gd name="T11" fmla="*/ 45 h 63"/>
                <a:gd name="T12" fmla="*/ 29 w 54"/>
                <a:gd name="T13" fmla="*/ 63 h 63"/>
                <a:gd name="T14" fmla="*/ 0 w 54"/>
                <a:gd name="T15" fmla="*/ 31 h 63"/>
                <a:gd name="T16" fmla="*/ 29 w 54"/>
                <a:gd name="T17" fmla="*/ 0 h 63"/>
                <a:gd name="T18" fmla="*/ 53 w 54"/>
                <a:gd name="T19" fmla="*/ 19 h 63"/>
                <a:gd name="T20" fmla="*/ 42 w 54"/>
                <a:gd name="T21" fmla="*/ 2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63">
                  <a:moveTo>
                    <a:pt x="42" y="21"/>
                  </a:moveTo>
                  <a:cubicBezTo>
                    <a:pt x="41" y="15"/>
                    <a:pt x="36" y="10"/>
                    <a:pt x="29" y="10"/>
                  </a:cubicBezTo>
                  <a:cubicBezTo>
                    <a:pt x="17" y="10"/>
                    <a:pt x="12" y="21"/>
                    <a:pt x="12" y="31"/>
                  </a:cubicBezTo>
                  <a:cubicBezTo>
                    <a:pt x="12" y="42"/>
                    <a:pt x="17" y="53"/>
                    <a:pt x="29" y="53"/>
                  </a:cubicBezTo>
                  <a:cubicBezTo>
                    <a:pt x="37" y="53"/>
                    <a:pt x="41" y="47"/>
                    <a:pt x="43" y="40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49" y="57"/>
                    <a:pt x="41" y="63"/>
                    <a:pt x="29" y="63"/>
                  </a:cubicBezTo>
                  <a:cubicBezTo>
                    <a:pt x="9" y="63"/>
                    <a:pt x="0" y="48"/>
                    <a:pt x="0" y="31"/>
                  </a:cubicBezTo>
                  <a:cubicBezTo>
                    <a:pt x="0" y="14"/>
                    <a:pt x="11" y="0"/>
                    <a:pt x="29" y="0"/>
                  </a:cubicBezTo>
                  <a:cubicBezTo>
                    <a:pt x="41" y="0"/>
                    <a:pt x="50" y="6"/>
                    <a:pt x="53" y="19"/>
                  </a:cubicBezTo>
                  <a:lnTo>
                    <a:pt x="42" y="21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Freeform 95"/>
            <p:cNvSpPr>
              <a:spLocks/>
            </p:cNvSpPr>
            <p:nvPr/>
          </p:nvSpPr>
          <p:spPr bwMode="gray">
            <a:xfrm>
              <a:off x="7597776" y="3886200"/>
              <a:ext cx="168275" cy="231775"/>
            </a:xfrm>
            <a:custGeom>
              <a:avLst/>
              <a:gdLst>
                <a:gd name="T0" fmla="*/ 0 w 106"/>
                <a:gd name="T1" fmla="*/ 0 h 146"/>
                <a:gd name="T2" fmla="*/ 102 w 106"/>
                <a:gd name="T3" fmla="*/ 0 h 146"/>
                <a:gd name="T4" fmla="*/ 102 w 106"/>
                <a:gd name="T5" fmla="*/ 26 h 146"/>
                <a:gd name="T6" fmla="*/ 28 w 106"/>
                <a:gd name="T7" fmla="*/ 26 h 146"/>
                <a:gd name="T8" fmla="*/ 28 w 106"/>
                <a:gd name="T9" fmla="*/ 57 h 146"/>
                <a:gd name="T10" fmla="*/ 95 w 106"/>
                <a:gd name="T11" fmla="*/ 57 h 146"/>
                <a:gd name="T12" fmla="*/ 95 w 106"/>
                <a:gd name="T13" fmla="*/ 81 h 146"/>
                <a:gd name="T14" fmla="*/ 28 w 106"/>
                <a:gd name="T15" fmla="*/ 81 h 146"/>
                <a:gd name="T16" fmla="*/ 28 w 106"/>
                <a:gd name="T17" fmla="*/ 119 h 146"/>
                <a:gd name="T18" fmla="*/ 106 w 106"/>
                <a:gd name="T19" fmla="*/ 119 h 146"/>
                <a:gd name="T20" fmla="*/ 106 w 106"/>
                <a:gd name="T21" fmla="*/ 146 h 146"/>
                <a:gd name="T22" fmla="*/ 0 w 106"/>
                <a:gd name="T23" fmla="*/ 146 h 146"/>
                <a:gd name="T24" fmla="*/ 0 w 106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46">
                  <a:moveTo>
                    <a:pt x="0" y="0"/>
                  </a:moveTo>
                  <a:lnTo>
                    <a:pt x="102" y="0"/>
                  </a:lnTo>
                  <a:lnTo>
                    <a:pt x="102" y="26"/>
                  </a:lnTo>
                  <a:lnTo>
                    <a:pt x="28" y="26"/>
                  </a:lnTo>
                  <a:lnTo>
                    <a:pt x="28" y="57"/>
                  </a:lnTo>
                  <a:lnTo>
                    <a:pt x="95" y="57"/>
                  </a:lnTo>
                  <a:lnTo>
                    <a:pt x="95" y="81"/>
                  </a:lnTo>
                  <a:lnTo>
                    <a:pt x="28" y="81"/>
                  </a:lnTo>
                  <a:lnTo>
                    <a:pt x="28" y="119"/>
                  </a:lnTo>
                  <a:lnTo>
                    <a:pt x="106" y="119"/>
                  </a:lnTo>
                  <a:lnTo>
                    <a:pt x="106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63589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18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EC0F6CD-B68A-4B25-A96E-60C5E9421FBA}"/>
              </a:ext>
            </a:extLst>
          </p:cNvPr>
          <p:cNvGrpSpPr/>
          <p:nvPr userDrawn="1"/>
        </p:nvGrpSpPr>
        <p:grpSpPr>
          <a:xfrm>
            <a:off x="8696712" y="6272480"/>
            <a:ext cx="346330" cy="469521"/>
            <a:chOff x="11613545" y="6272479"/>
            <a:chExt cx="461773" cy="4695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36DA99-4B25-47B5-BB1D-DF5F49F480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1613545" y="6272479"/>
              <a:ext cx="461773" cy="4695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D7DAD4-4DD1-4954-AFF6-C923B2EE2E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2"/>
            <a:srcRect b="2491"/>
            <a:stretch/>
          </p:blipFill>
          <p:spPr>
            <a:xfrm>
              <a:off x="11718819" y="6325130"/>
              <a:ext cx="277918" cy="363309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B5BD-5652-4CE6-AF15-1F1D286F3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6512" y="6325036"/>
            <a:ext cx="4450977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050" dirty="0">
                <a:solidFill>
                  <a:schemeClr val="accent5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7E5C-E878-46AB-9E8B-4290B755A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3876" y="6370640"/>
            <a:ext cx="471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900" smtClean="0">
                <a:solidFill>
                  <a:schemeClr val="accent5"/>
                </a:solidFill>
              </a:defRPr>
            </a:lvl1pPr>
          </a:lstStyle>
          <a:p>
            <a:fld id="{8FB4CE90-470A-43E3-A052-3E8AD880B4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474" y="168443"/>
            <a:ext cx="8798092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474" y="1446123"/>
            <a:ext cx="8798092" cy="4723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9"/>
          <p:cNvSpPr txBox="1">
            <a:spLocks/>
          </p:cNvSpPr>
          <p:nvPr userDrawn="1"/>
        </p:nvSpPr>
        <p:spPr>
          <a:xfrm>
            <a:off x="135166" y="6314206"/>
            <a:ext cx="2996996" cy="38548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96875" indent="-1920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88963" indent="-168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69938" indent="-180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0913" indent="-1571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050" dirty="0">
                <a:solidFill>
                  <a:schemeClr val="tx2"/>
                </a:solidFill>
              </a:rPr>
              <a:t>GRM Product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99727" y="6223139"/>
            <a:ext cx="894454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9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0" r:id="rId4"/>
    <p:sldLayoutId id="2147483671" r:id="rId5"/>
    <p:sldLayoutId id="2147483654" r:id="rId6"/>
    <p:sldLayoutId id="2147483655" r:id="rId7"/>
    <p:sldLayoutId id="2147483659" r:id="rId8"/>
    <p:sldLayoutId id="2147483672" r:id="rId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00025" indent="-200025" algn="l" defTabSz="685800" rtl="0" eaLnBrk="1" latinLnBrk="0" hangingPunct="1">
        <a:lnSpc>
          <a:spcPct val="90000"/>
        </a:lnSpc>
        <a:spcBef>
          <a:spcPts val="900"/>
        </a:spcBef>
        <a:buClr>
          <a:schemeClr val="accent5"/>
        </a:buClr>
        <a:buFont typeface="Wingdings 2" panose="05020102010507070707" pitchFamily="18" charset="2"/>
        <a:buChar char=""/>
        <a:tabLst/>
        <a:defRPr sz="2100" kern="1200">
          <a:solidFill>
            <a:schemeClr val="tx2"/>
          </a:solidFill>
          <a:latin typeface="+mn-lt"/>
          <a:ea typeface="+mn-ea"/>
          <a:cs typeface="+mn-cs"/>
        </a:defRPr>
      </a:lvl1pPr>
      <a:lvl2pPr marL="400050" indent="-200025" algn="l" defTabSz="685800" rtl="0" eaLnBrk="1" latinLnBrk="0" hangingPunct="1">
        <a:lnSpc>
          <a:spcPct val="90000"/>
        </a:lnSpc>
        <a:spcBef>
          <a:spcPts val="450"/>
        </a:spcBef>
        <a:buClr>
          <a:schemeClr val="accent5"/>
        </a:buClr>
        <a:buFont typeface="Arial" panose="020B0604020202020204" pitchFamily="34" charset="0"/>
        <a:buChar char="−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485775" indent="-114300" algn="l" defTabSz="685800" rtl="0" eaLnBrk="1" latinLnBrk="0" hangingPunct="1">
        <a:lnSpc>
          <a:spcPct val="90000"/>
        </a:lnSpc>
        <a:spcBef>
          <a:spcPts val="450"/>
        </a:spcBef>
        <a:buClr>
          <a:schemeClr val="accent5"/>
        </a:buClr>
        <a:buFont typeface="Arial" panose="020B0604020202020204" pitchFamily="34" charset="0"/>
        <a:buChar char="•"/>
        <a:defRPr sz="1650" kern="1200">
          <a:solidFill>
            <a:schemeClr val="tx2"/>
          </a:solidFill>
          <a:latin typeface="+mn-lt"/>
          <a:ea typeface="+mn-ea"/>
          <a:cs typeface="+mn-cs"/>
        </a:defRPr>
      </a:lvl3pPr>
      <a:lvl4pPr marL="614363" indent="-172641" algn="l" defTabSz="685800" rtl="0" eaLnBrk="1" latinLnBrk="0" hangingPunct="1">
        <a:lnSpc>
          <a:spcPct val="90000"/>
        </a:lnSpc>
        <a:spcBef>
          <a:spcPts val="450"/>
        </a:spcBef>
        <a:buClr>
          <a:schemeClr val="accent5"/>
        </a:buClr>
        <a:buFont typeface="Arial" panose="020B0604020202020204" pitchFamily="34" charset="0"/>
        <a:buChar char="−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713185" indent="-117872" algn="l" defTabSz="685800" rtl="0" eaLnBrk="1" latinLnBrk="0" hangingPunct="1">
        <a:lnSpc>
          <a:spcPct val="90000"/>
        </a:lnSpc>
        <a:spcBef>
          <a:spcPts val="450"/>
        </a:spcBef>
        <a:buClr>
          <a:schemeClr val="accent5"/>
        </a:buClr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08" userDrawn="1">
          <p15:clr>
            <a:srgbClr val="F26B43"/>
          </p15:clr>
        </p15:guide>
        <p15:guide id="2" pos="56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18" Type="http://schemas.openxmlformats.org/officeDocument/2006/relationships/image" Target="../media/image26.jpeg"/><Relationship Id="rId3" Type="http://schemas.openxmlformats.org/officeDocument/2006/relationships/image" Target="../media/image11.jpeg"/><Relationship Id="rId21" Type="http://schemas.openxmlformats.org/officeDocument/2006/relationships/image" Target="../media/image29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4.jpeg"/><Relationship Id="rId20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23.jpeg"/><Relationship Id="rId23" Type="http://schemas.openxmlformats.org/officeDocument/2006/relationships/image" Target="../media/image31.jpeg"/><Relationship Id="rId10" Type="http://schemas.openxmlformats.org/officeDocument/2006/relationships/image" Target="../media/image18.png"/><Relationship Id="rId19" Type="http://schemas.openxmlformats.org/officeDocument/2006/relationships/image" Target="../media/image27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533400" y="762000"/>
            <a:ext cx="7467600" cy="2057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             THINKING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400"/>
            <a:ext cx="9144000" cy="25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80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43200" y="2133600"/>
            <a:ext cx="5954119" cy="4063686"/>
            <a:chOff x="2819400" y="1447800"/>
            <a:chExt cx="5638800" cy="3848481"/>
          </a:xfrm>
        </p:grpSpPr>
        <p:pic>
          <p:nvPicPr>
            <p:cNvPr id="14" name="Picture 2" descr="https://lh5.googleusercontent.com/XhRjIacEeMW62n9CckoGKqsbrEMPDddR1qha_BNr00Y6NsebyyaIOgDz2IwTpZFL1A6sVxGPp_IQANzUFHrHQdSLXuhEAZESs53zRkpuep3aOHPJi7tAo5xg5AhxQSjFy3_4lsggScQ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1447800"/>
              <a:ext cx="5638800" cy="3848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3930339" y="2517695"/>
              <a:ext cx="838200" cy="699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9E96D6"/>
                  </a:solidFill>
                  <a:latin typeface="Elephant" panose="02020904090505020303" pitchFamily="18" charset="0"/>
                </a:rPr>
                <a:t>say</a:t>
              </a:r>
              <a:br>
                <a:rPr lang="en-US" dirty="0">
                  <a:solidFill>
                    <a:srgbClr val="9E96D6"/>
                  </a:solidFill>
                  <a:latin typeface="Elephant" panose="02020904090505020303" pitchFamily="18" charset="0"/>
                </a:rPr>
              </a:br>
              <a:endParaRPr lang="en-US" dirty="0">
                <a:solidFill>
                  <a:srgbClr val="9E96D6"/>
                </a:solidFill>
                <a:latin typeface="Elephant" panose="02020904090505020303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253850" y="2432459"/>
              <a:ext cx="1155076" cy="699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9E96D6"/>
                  </a:solidFill>
                  <a:latin typeface="Elephant" panose="02020904090505020303" pitchFamily="18" charset="0"/>
                </a:rPr>
                <a:t>think</a:t>
              </a:r>
              <a:br>
                <a:rPr lang="en-US" dirty="0">
                  <a:solidFill>
                    <a:srgbClr val="9E96D6"/>
                  </a:solidFill>
                  <a:latin typeface="Elephant" panose="02020904090505020303" pitchFamily="18" charset="0"/>
                </a:rPr>
              </a:br>
              <a:endParaRPr lang="en-US" dirty="0">
                <a:solidFill>
                  <a:srgbClr val="9E96D6"/>
                </a:solidFill>
                <a:latin typeface="Elephant" panose="02020904090505020303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81800" y="4326466"/>
              <a:ext cx="838200" cy="437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9E96D6"/>
                  </a:solidFill>
                  <a:latin typeface="Elephant" panose="02020904090505020303" pitchFamily="18" charset="0"/>
                </a:rPr>
                <a:t>feel</a:t>
              </a:r>
              <a:endParaRPr lang="en-US" dirty="0">
                <a:solidFill>
                  <a:srgbClr val="9E96D6"/>
                </a:solidFill>
                <a:latin typeface="Elephant" panose="02020904090505020303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19700" y="4532217"/>
              <a:ext cx="838200" cy="699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9E96D6"/>
                  </a:solidFill>
                  <a:latin typeface="Elephant" panose="02020904090505020303" pitchFamily="18" charset="0"/>
                </a:rPr>
                <a:t>use</a:t>
              </a:r>
              <a:br>
                <a:rPr lang="en-US" dirty="0">
                  <a:solidFill>
                    <a:srgbClr val="9E96D6"/>
                  </a:solidFill>
                  <a:latin typeface="Elephant" panose="02020904090505020303" pitchFamily="18" charset="0"/>
                </a:rPr>
              </a:br>
              <a:endParaRPr lang="en-US" dirty="0">
                <a:solidFill>
                  <a:srgbClr val="9E96D6"/>
                </a:solidFill>
                <a:latin typeface="Elephant" panose="02020904090505020303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55182" y="4532217"/>
              <a:ext cx="838200" cy="699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9E96D6"/>
                  </a:solidFill>
                  <a:latin typeface="Elephant" panose="02020904090505020303" pitchFamily="18" charset="0"/>
                </a:rPr>
                <a:t>do</a:t>
              </a:r>
              <a:br>
                <a:rPr lang="en-US" dirty="0">
                  <a:solidFill>
                    <a:srgbClr val="9E96D6"/>
                  </a:solidFill>
                  <a:latin typeface="Elephant" panose="02020904090505020303" pitchFamily="18" charset="0"/>
                </a:rPr>
              </a:br>
              <a:endParaRPr lang="en-US" dirty="0">
                <a:solidFill>
                  <a:srgbClr val="9E96D6"/>
                </a:solidFill>
                <a:latin typeface="Elephant" panose="02020904090505020303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585070" y="381000"/>
            <a:ext cx="678852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9E96D6"/>
                </a:solidFill>
                <a:latin typeface="Elephant" panose="02020904090505020303" pitchFamily="18" charset="0"/>
              </a:rPr>
              <a:t>Through </a:t>
            </a:r>
            <a:r>
              <a:rPr lang="en-US" sz="4000" i="1" dirty="0">
                <a:solidFill>
                  <a:srgbClr val="5A566F"/>
                </a:solidFill>
                <a:latin typeface="Elephant" panose="02020904090505020303" pitchFamily="18" charset="0"/>
              </a:rPr>
              <a:t>observation </a:t>
            </a:r>
            <a:r>
              <a:rPr lang="en-US" sz="4000" i="1" dirty="0">
                <a:solidFill>
                  <a:srgbClr val="9E96D6"/>
                </a:solidFill>
                <a:latin typeface="Elephant" panose="02020904090505020303" pitchFamily="18" charset="0"/>
              </a:rPr>
              <a:t>and </a:t>
            </a:r>
            <a:r>
              <a:rPr lang="en-US" sz="4000" i="1" dirty="0">
                <a:solidFill>
                  <a:srgbClr val="5A566F"/>
                </a:solidFill>
                <a:latin typeface="Elephant" panose="02020904090505020303" pitchFamily="18" charset="0"/>
              </a:rPr>
              <a:t>empathy</a:t>
            </a:r>
            <a:r>
              <a:rPr lang="en-US" sz="4000" i="1" dirty="0">
                <a:solidFill>
                  <a:srgbClr val="9E96D6"/>
                </a:solidFill>
                <a:latin typeface="Elephant" panose="02020904090505020303" pitchFamily="18" charset="0"/>
              </a:rPr>
              <a:t>,  focusing on what people…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3112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76349" y="1145526"/>
            <a:ext cx="2958975" cy="2283474"/>
            <a:chOff x="6172200" y="1983726"/>
            <a:chExt cx="2958975" cy="2283474"/>
          </a:xfrm>
        </p:grpSpPr>
        <p:sp>
          <p:nvSpPr>
            <p:cNvPr id="13" name="Oval 12"/>
            <p:cNvSpPr/>
            <p:nvPr/>
          </p:nvSpPr>
          <p:spPr>
            <a:xfrm>
              <a:off x="6172200" y="1983726"/>
              <a:ext cx="2283474" cy="2283474"/>
            </a:xfrm>
            <a:prstGeom prst="ellipse">
              <a:avLst/>
            </a:prstGeom>
            <a:solidFill>
              <a:srgbClr val="B3ADD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77481" y="2505754"/>
              <a:ext cx="2753694" cy="1261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5A566F"/>
                  </a:solidFill>
                  <a:latin typeface="Elephant" panose="02020904090505020303" pitchFamily="18" charset="0"/>
                </a:rPr>
                <a:t>Emotional. </a:t>
              </a:r>
              <a:r>
                <a:rPr lang="en-US" sz="2000" i="1" dirty="0">
                  <a:solidFill>
                    <a:srgbClr val="B3ADDF"/>
                  </a:solidFill>
                  <a:latin typeface="Elephant" panose="02020904090505020303" pitchFamily="18" charset="0"/>
                </a:rPr>
                <a:t>Subconscious needs. </a:t>
              </a:r>
              <a:r>
                <a:rPr lang="en-US" i="1" dirty="0">
                  <a:solidFill>
                    <a:srgbClr val="B3ADDF"/>
                  </a:solidFill>
                  <a:latin typeface="Elephant" panose="02020904090505020303" pitchFamily="18" charset="0"/>
                </a:rPr>
                <a:t>Experience that aspires to your values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799993"/>
            <a:ext cx="7239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i="1" dirty="0">
                <a:solidFill>
                  <a:srgbClr val="5A566F"/>
                </a:solidFill>
                <a:latin typeface="Elephant" panose="02020904090505020303" pitchFamily="18" charset="0"/>
              </a:rPr>
              <a:t>Design thinking</a:t>
            </a:r>
            <a:endParaRPr lang="en-US" sz="6000" i="1" dirty="0">
              <a:solidFill>
                <a:srgbClr val="5A566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6319" y="1903319"/>
            <a:ext cx="3051361" cy="3051361"/>
            <a:chOff x="2816039" y="2133600"/>
            <a:chExt cx="3051361" cy="3051361"/>
          </a:xfrm>
        </p:grpSpPr>
        <p:sp>
          <p:nvSpPr>
            <p:cNvPr id="28" name="Oval 27"/>
            <p:cNvSpPr/>
            <p:nvPr/>
          </p:nvSpPr>
          <p:spPr>
            <a:xfrm>
              <a:off x="2816039" y="2133600"/>
              <a:ext cx="3051361" cy="3051361"/>
            </a:xfrm>
            <a:prstGeom prst="ellipse">
              <a:avLst/>
            </a:prstGeom>
            <a:solidFill>
              <a:srgbClr val="B3ADD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36819" y="3041671"/>
              <a:ext cx="22098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i="1" dirty="0">
                  <a:solidFill>
                    <a:srgbClr val="5A566F"/>
                  </a:solidFill>
                  <a:latin typeface="Elephant" panose="02020904090505020303" pitchFamily="18" charset="0"/>
                </a:rPr>
                <a:t>Right Idea</a:t>
              </a:r>
              <a:endParaRPr lang="en-US" sz="4000" i="1" dirty="0">
                <a:solidFill>
                  <a:srgbClr val="B3ADDF"/>
                </a:solidFill>
                <a:latin typeface="Elephant" panose="02020904090505020303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43948" y="3657600"/>
            <a:ext cx="2520688" cy="2283474"/>
            <a:chOff x="304800" y="3886200"/>
            <a:chExt cx="2520688" cy="2283474"/>
          </a:xfrm>
        </p:grpSpPr>
        <p:sp>
          <p:nvSpPr>
            <p:cNvPr id="30" name="Oval 29"/>
            <p:cNvSpPr/>
            <p:nvPr/>
          </p:nvSpPr>
          <p:spPr>
            <a:xfrm>
              <a:off x="304800" y="3886200"/>
              <a:ext cx="2283474" cy="2283474"/>
            </a:xfrm>
            <a:prstGeom prst="ellipse">
              <a:avLst/>
            </a:prstGeom>
            <a:solidFill>
              <a:srgbClr val="B3ADD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10081" y="4408228"/>
              <a:ext cx="2315407" cy="1261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i="1" dirty="0">
                  <a:solidFill>
                    <a:srgbClr val="5A566F"/>
                  </a:solidFill>
                  <a:latin typeface="Elephant" panose="02020904090505020303" pitchFamily="18" charset="0"/>
                </a:rPr>
                <a:t>Functional. </a:t>
              </a:r>
              <a:r>
                <a:rPr lang="en-US" sz="2000" i="1" dirty="0">
                  <a:solidFill>
                    <a:srgbClr val="B3ADDF"/>
                  </a:solidFill>
                  <a:latin typeface="Elephant" panose="02020904090505020303" pitchFamily="18" charset="0"/>
                </a:rPr>
                <a:t>Conscious needs.</a:t>
              </a:r>
            </a:p>
            <a:p>
              <a:r>
                <a:rPr lang="en-US" i="1" dirty="0">
                  <a:solidFill>
                    <a:srgbClr val="B3ADDF"/>
                  </a:solidFill>
                  <a:latin typeface="Elephant" panose="02020904090505020303" pitchFamily="18" charset="0"/>
                </a:rPr>
                <a:t>Features that solve a problem</a:t>
              </a:r>
            </a:p>
          </p:txBody>
        </p:sp>
      </p:grpSp>
      <p:cxnSp>
        <p:nvCxnSpPr>
          <p:cNvPr id="6" name="Straight Arrow Connector 5"/>
          <p:cNvCxnSpPr/>
          <p:nvPr/>
        </p:nvCxnSpPr>
        <p:spPr>
          <a:xfrm flipV="1">
            <a:off x="2842250" y="4091965"/>
            <a:ext cx="457200" cy="304799"/>
          </a:xfrm>
          <a:prstGeom prst="straightConnector1">
            <a:avLst/>
          </a:prstGeom>
          <a:ln w="57150">
            <a:solidFill>
              <a:srgbClr val="5A5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860219" y="2478172"/>
            <a:ext cx="456358" cy="288312"/>
          </a:xfrm>
          <a:prstGeom prst="straightConnector1">
            <a:avLst/>
          </a:prstGeom>
          <a:ln w="57150">
            <a:solidFill>
              <a:srgbClr val="5A5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00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9E8DF1-94B7-4D95-8773-F3563331A0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84"/>
          <a:stretch/>
        </p:blipFill>
        <p:spPr>
          <a:xfrm>
            <a:off x="457200" y="1815656"/>
            <a:ext cx="5501436" cy="2580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77AE43-F5C5-4016-9DE4-A7C8447A8A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07"/>
          <a:stretch/>
        </p:blipFill>
        <p:spPr>
          <a:xfrm>
            <a:off x="3502324" y="4088921"/>
            <a:ext cx="5519259" cy="26051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E1720D-E88B-4F21-ACB3-129390A27F72}"/>
              </a:ext>
            </a:extLst>
          </p:cNvPr>
          <p:cNvSpPr/>
          <p:nvPr/>
        </p:nvSpPr>
        <p:spPr>
          <a:xfrm>
            <a:off x="457200" y="799993"/>
            <a:ext cx="7239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i="1" dirty="0">
                <a:solidFill>
                  <a:srgbClr val="5A566F"/>
                </a:solidFill>
                <a:latin typeface="Elephant" panose="02020904090505020303" pitchFamily="18" charset="0"/>
              </a:rPr>
              <a:t>Personas</a:t>
            </a:r>
            <a:endParaRPr lang="en-US" sz="6000" i="1" dirty="0">
              <a:solidFill>
                <a:srgbClr val="5A566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411AC-E8E7-4AC8-B098-15DDF8BA914C}"/>
              </a:ext>
            </a:extLst>
          </p:cNvPr>
          <p:cNvSpPr/>
          <p:nvPr/>
        </p:nvSpPr>
        <p:spPr>
          <a:xfrm>
            <a:off x="6106782" y="2398167"/>
            <a:ext cx="220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solidFill>
                  <a:srgbClr val="B3ADDF"/>
                </a:solidFill>
                <a:latin typeface="Elephant" panose="02020904090505020303" pitchFamily="18" charset="0"/>
              </a:rPr>
              <a:t>Bad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1EA050-2398-4E95-87A5-02012B3E58AB}"/>
              </a:ext>
            </a:extLst>
          </p:cNvPr>
          <p:cNvSpPr/>
          <p:nvPr/>
        </p:nvSpPr>
        <p:spPr>
          <a:xfrm>
            <a:off x="971056" y="5191330"/>
            <a:ext cx="220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solidFill>
                  <a:srgbClr val="B3ADDF"/>
                </a:solidFill>
                <a:latin typeface="Elephant" panose="02020904090505020303" pitchFamily="18" charset="0"/>
              </a:rPr>
              <a:t>Better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1777F7-90AD-4CAF-B0AE-EBBBF61C2781}"/>
              </a:ext>
            </a:extLst>
          </p:cNvPr>
          <p:cNvCxnSpPr>
            <a:cxnSpLocks/>
          </p:cNvCxnSpPr>
          <p:nvPr/>
        </p:nvCxnSpPr>
        <p:spPr>
          <a:xfrm flipV="1">
            <a:off x="3046059" y="5564045"/>
            <a:ext cx="591063" cy="1"/>
          </a:xfrm>
          <a:prstGeom prst="straightConnector1">
            <a:avLst/>
          </a:prstGeom>
          <a:ln w="57150">
            <a:solidFill>
              <a:srgbClr val="5A5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DAAA791-647D-4AE1-B3A2-73892090999C}"/>
              </a:ext>
            </a:extLst>
          </p:cNvPr>
          <p:cNvCxnSpPr>
            <a:cxnSpLocks/>
          </p:cNvCxnSpPr>
          <p:nvPr/>
        </p:nvCxnSpPr>
        <p:spPr>
          <a:xfrm flipH="1">
            <a:off x="5958636" y="2752109"/>
            <a:ext cx="623978" cy="1"/>
          </a:xfrm>
          <a:prstGeom prst="straightConnector1">
            <a:avLst/>
          </a:prstGeom>
          <a:ln w="57150">
            <a:solidFill>
              <a:srgbClr val="5A5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2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143000" y="4876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B3ADDF"/>
                </a:solidFill>
                <a:latin typeface="Elephant" panose="02020904090505020303" pitchFamily="18" charset="0"/>
              </a:rPr>
              <a:t>themes and insights</a:t>
            </a:r>
            <a:endParaRPr lang="en-US" sz="4000" i="1" dirty="0">
              <a:solidFill>
                <a:schemeClr val="accent5">
                  <a:lumMod val="5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60" name="Title 7">
            <a:extLst>
              <a:ext uri="{FF2B5EF4-FFF2-40B4-BE49-F238E27FC236}">
                <a16:creationId xmlns:a16="http://schemas.microsoft.com/office/drawing/2014/main" id="{F84C03B5-352E-4958-9163-3355C5DAAC5C}"/>
              </a:ext>
            </a:extLst>
          </p:cNvPr>
          <p:cNvSpPr txBox="1">
            <a:spLocks/>
          </p:cNvSpPr>
          <p:nvPr/>
        </p:nvSpPr>
        <p:spPr>
          <a:xfrm>
            <a:off x="228600" y="3733800"/>
            <a:ext cx="6278217" cy="99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7200" dirty="0">
                <a:solidFill>
                  <a:srgbClr val="5A566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Analysis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72EACA-83FA-4305-BC2A-A507C45796E1}"/>
              </a:ext>
            </a:extLst>
          </p:cNvPr>
          <p:cNvCxnSpPr/>
          <p:nvPr/>
        </p:nvCxnSpPr>
        <p:spPr>
          <a:xfrm flipH="1" flipV="1">
            <a:off x="4905913" y="2567453"/>
            <a:ext cx="460061" cy="512217"/>
          </a:xfrm>
          <a:prstGeom prst="straightConnector1">
            <a:avLst/>
          </a:prstGeom>
          <a:ln w="57150">
            <a:solidFill>
              <a:srgbClr val="5A5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2D12ED9-EA36-4943-AF89-0E49BA54EBCE}"/>
              </a:ext>
            </a:extLst>
          </p:cNvPr>
          <p:cNvGrpSpPr/>
          <p:nvPr/>
        </p:nvGrpSpPr>
        <p:grpSpPr>
          <a:xfrm>
            <a:off x="882794" y="1248896"/>
            <a:ext cx="1022206" cy="1022206"/>
            <a:chOff x="520882" y="1519602"/>
            <a:chExt cx="1346200" cy="1346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551303E-BE7F-4C85-81E9-05D87B4DD418}"/>
                </a:ext>
              </a:extLst>
            </p:cNvPr>
            <p:cNvSpPr/>
            <p:nvPr/>
          </p:nvSpPr>
          <p:spPr>
            <a:xfrm>
              <a:off x="832959" y="1830752"/>
              <a:ext cx="723900" cy="723900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0" name="Right Arrow 90">
              <a:extLst>
                <a:ext uri="{FF2B5EF4-FFF2-40B4-BE49-F238E27FC236}">
                  <a16:creationId xmlns:a16="http://schemas.microsoft.com/office/drawing/2014/main" id="{6779FE57-C51D-47CE-BF57-13A388415906}"/>
                </a:ext>
              </a:extLst>
            </p:cNvPr>
            <p:cNvSpPr/>
            <p:nvPr/>
          </p:nvSpPr>
          <p:spPr>
            <a:xfrm>
              <a:off x="624467" y="2143965"/>
              <a:ext cx="521799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1" name="Right Arrow 91">
              <a:extLst>
                <a:ext uri="{FF2B5EF4-FFF2-40B4-BE49-F238E27FC236}">
                  <a16:creationId xmlns:a16="http://schemas.microsoft.com/office/drawing/2014/main" id="{A4F240C5-F39D-419B-B364-629067D7E173}"/>
                </a:ext>
              </a:extLst>
            </p:cNvPr>
            <p:cNvSpPr/>
            <p:nvPr/>
          </p:nvSpPr>
          <p:spPr>
            <a:xfrm rot="10800000">
              <a:off x="1248923" y="2143965"/>
              <a:ext cx="520661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7F970FC-FC55-483B-81D8-4794213D5A3E}"/>
                </a:ext>
              </a:extLst>
            </p:cNvPr>
            <p:cNvSpPr/>
            <p:nvPr/>
          </p:nvSpPr>
          <p:spPr>
            <a:xfrm>
              <a:off x="520882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904C96-38A3-4025-8431-5DC5CC058C2B}"/>
              </a:ext>
            </a:extLst>
          </p:cNvPr>
          <p:cNvGrpSpPr/>
          <p:nvPr/>
        </p:nvGrpSpPr>
        <p:grpSpPr>
          <a:xfrm>
            <a:off x="4060898" y="1248896"/>
            <a:ext cx="1022206" cy="1022206"/>
            <a:chOff x="3972416" y="1519602"/>
            <a:chExt cx="1346200" cy="13462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5D9A2C9-CF79-4BC2-A868-7008F0A86797}"/>
                </a:ext>
              </a:extLst>
            </p:cNvPr>
            <p:cNvSpPr/>
            <p:nvPr/>
          </p:nvSpPr>
          <p:spPr>
            <a:xfrm>
              <a:off x="397241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81D253-7C4F-411A-9B83-F25C9971392C}"/>
                </a:ext>
              </a:extLst>
            </p:cNvPr>
            <p:cNvSpPr/>
            <p:nvPr/>
          </p:nvSpPr>
          <p:spPr>
            <a:xfrm>
              <a:off x="4734075" y="1963311"/>
              <a:ext cx="455795" cy="455795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6" name="Right Arrow 96">
              <a:extLst>
                <a:ext uri="{FF2B5EF4-FFF2-40B4-BE49-F238E27FC236}">
                  <a16:creationId xmlns:a16="http://schemas.microsoft.com/office/drawing/2014/main" id="{3F84515B-FB68-459B-8B0F-7C6DA1F36515}"/>
                </a:ext>
              </a:extLst>
            </p:cNvPr>
            <p:cNvSpPr/>
            <p:nvPr/>
          </p:nvSpPr>
          <p:spPr>
            <a:xfrm>
              <a:off x="4501158" y="2146894"/>
              <a:ext cx="433334" cy="142905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F19512-825B-4F7F-B854-1C6C6E2F2E72}"/>
                </a:ext>
              </a:extLst>
            </p:cNvPr>
            <p:cNvSpPr/>
            <p:nvPr/>
          </p:nvSpPr>
          <p:spPr>
            <a:xfrm>
              <a:off x="4118216" y="2053849"/>
              <a:ext cx="299772" cy="299772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10AC0B-3DB3-43A9-98E5-7E3671ADC639}"/>
              </a:ext>
            </a:extLst>
          </p:cNvPr>
          <p:cNvGrpSpPr/>
          <p:nvPr/>
        </p:nvGrpSpPr>
        <p:grpSpPr>
          <a:xfrm>
            <a:off x="2471846" y="1248896"/>
            <a:ext cx="1022206" cy="1022206"/>
            <a:chOff x="2295050" y="1519602"/>
            <a:chExt cx="1346200" cy="13462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C01944A-E9D5-43B8-9143-FE6121B3DB55}"/>
                </a:ext>
              </a:extLst>
            </p:cNvPr>
            <p:cNvSpPr/>
            <p:nvPr/>
          </p:nvSpPr>
          <p:spPr>
            <a:xfrm>
              <a:off x="2697685" y="1930341"/>
              <a:ext cx="435806" cy="435806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6F6F92B-E74C-42D8-90CF-B2B078301C27}"/>
                </a:ext>
              </a:extLst>
            </p:cNvPr>
            <p:cNvSpPr/>
            <p:nvPr/>
          </p:nvSpPr>
          <p:spPr>
            <a:xfrm>
              <a:off x="2295050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D80224C-5A74-435B-A207-C5D372EA6B45}"/>
                </a:ext>
              </a:extLst>
            </p:cNvPr>
            <p:cNvSpPr/>
            <p:nvPr/>
          </p:nvSpPr>
          <p:spPr>
            <a:xfrm>
              <a:off x="2697685" y="1672890"/>
              <a:ext cx="472057" cy="472057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67EF88-BBD3-49B3-A0C3-8A7B7FC0A662}"/>
                </a:ext>
              </a:extLst>
            </p:cNvPr>
            <p:cNvSpPr/>
            <p:nvPr/>
          </p:nvSpPr>
          <p:spPr>
            <a:xfrm>
              <a:off x="3183088" y="2186822"/>
              <a:ext cx="231005" cy="231005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F2B885-6C8F-4CA5-ADED-5416290843A0}"/>
                </a:ext>
              </a:extLst>
            </p:cNvPr>
            <p:cNvCxnSpPr>
              <a:endCxn id="19" idx="3"/>
            </p:cNvCxnSpPr>
            <p:nvPr/>
          </p:nvCxnSpPr>
          <p:spPr>
            <a:xfrm flipV="1">
              <a:off x="2545914" y="2302325"/>
              <a:ext cx="215593" cy="252327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A3EE2B-1EA5-463D-B04A-5C54D927D40E}"/>
              </a:ext>
            </a:extLst>
          </p:cNvPr>
          <p:cNvGrpSpPr/>
          <p:nvPr/>
        </p:nvGrpSpPr>
        <p:grpSpPr>
          <a:xfrm>
            <a:off x="7239000" y="1248896"/>
            <a:ext cx="1022206" cy="1022206"/>
            <a:chOff x="7302973" y="1519602"/>
            <a:chExt cx="1346200" cy="13462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B47FF2-6196-4BFF-A4B6-C74DDC6368DA}"/>
                </a:ext>
              </a:extLst>
            </p:cNvPr>
            <p:cNvSpPr/>
            <p:nvPr/>
          </p:nvSpPr>
          <p:spPr>
            <a:xfrm>
              <a:off x="7302973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F500DD7-E3BB-42BF-96E6-D8C6879D9FAC}"/>
                </a:ext>
              </a:extLst>
            </p:cNvPr>
            <p:cNvSpPr/>
            <p:nvPr/>
          </p:nvSpPr>
          <p:spPr>
            <a:xfrm>
              <a:off x="7480499" y="1695958"/>
              <a:ext cx="992038" cy="992038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6BC672-2AB6-475B-B7DF-7C51C811B4F5}"/>
                </a:ext>
              </a:extLst>
            </p:cNvPr>
            <p:cNvCxnSpPr>
              <a:cxnSpLocks/>
            </p:cNvCxnSpPr>
            <p:nvPr/>
          </p:nvCxnSpPr>
          <p:spPr>
            <a:xfrm>
              <a:off x="7672427" y="2184491"/>
              <a:ext cx="246538" cy="24895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D00CEA-E540-42DD-BBAB-CF82553F2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5039" y="1947972"/>
              <a:ext cx="415642" cy="48573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A0F2155-1144-45D9-8EBB-E2DC983D92A8}"/>
              </a:ext>
            </a:extLst>
          </p:cNvPr>
          <p:cNvGrpSpPr/>
          <p:nvPr/>
        </p:nvGrpSpPr>
        <p:grpSpPr>
          <a:xfrm>
            <a:off x="5649949" y="1248896"/>
            <a:ext cx="1022206" cy="1022206"/>
            <a:chOff x="5625606" y="1519602"/>
            <a:chExt cx="1346200" cy="13462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B01B99B-C75E-412E-BF79-F4E27FE4B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673" y="1828072"/>
              <a:ext cx="861721" cy="861721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E211966-D1BB-445B-92FC-DB3BAE5EE580}"/>
                </a:ext>
              </a:extLst>
            </p:cNvPr>
            <p:cNvSpPr/>
            <p:nvPr/>
          </p:nvSpPr>
          <p:spPr>
            <a:xfrm>
              <a:off x="6336471" y="1679703"/>
              <a:ext cx="296624" cy="296624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E43343-12B0-45D6-8AEE-D553FBBF385C}"/>
                </a:ext>
              </a:extLst>
            </p:cNvPr>
            <p:cNvSpPr/>
            <p:nvPr/>
          </p:nvSpPr>
          <p:spPr>
            <a:xfrm>
              <a:off x="562560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0CACB69-01C5-47D0-91A1-FE75FCFDF18D}"/>
              </a:ext>
            </a:extLst>
          </p:cNvPr>
          <p:cNvSpPr txBox="1"/>
          <p:nvPr/>
        </p:nvSpPr>
        <p:spPr>
          <a:xfrm>
            <a:off x="525465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endParaRPr lang="en-US" sz="1400" i="1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33B04A-97FB-4102-A27D-B46FD54CCF62}"/>
              </a:ext>
            </a:extLst>
          </p:cNvPr>
          <p:cNvSpPr txBox="1"/>
          <p:nvPr/>
        </p:nvSpPr>
        <p:spPr>
          <a:xfrm>
            <a:off x="3707493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D816C4-88B0-4F12-9823-578123A01BB5}"/>
              </a:ext>
            </a:extLst>
          </p:cNvPr>
          <p:cNvSpPr txBox="1"/>
          <p:nvPr/>
        </p:nvSpPr>
        <p:spPr>
          <a:xfrm>
            <a:off x="2092830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FB6648-ACC7-4141-B345-5D8633911B37}"/>
              </a:ext>
            </a:extLst>
          </p:cNvPr>
          <p:cNvSpPr txBox="1"/>
          <p:nvPr/>
        </p:nvSpPr>
        <p:spPr>
          <a:xfrm>
            <a:off x="6893287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REFINE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0D6E82-6862-4F12-BB4B-F033D7D5ACAD}"/>
              </a:ext>
            </a:extLst>
          </p:cNvPr>
          <p:cNvSpPr txBox="1"/>
          <p:nvPr/>
        </p:nvSpPr>
        <p:spPr>
          <a:xfrm>
            <a:off x="5327352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IDEATION &amp;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ENVISIONING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0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0" descr="https://lh4.googleusercontent.com/TaOhz_I-UsQIXPFyhst4jwX1do_WF8B1UEqE9-IO35sljeS2yKmv5WoS-GzZm39WD9IE4c06spp0DF0W5Rv_SehAoIj7e7DBFNeI9fuyXH33MNWhJAzrQMo0M4OMn8k4NgCkz08D3TNt_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r="-2624"/>
          <a:stretch/>
        </p:blipFill>
        <p:spPr bwMode="auto">
          <a:xfrm>
            <a:off x="7358305" y="5911274"/>
            <a:ext cx="878691" cy="86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ttps://lh6.googleusercontent.com/08loQSkvz-bv7WHTWHzauqZ5oDcJAcGYJYhVPB_eu1TmKOmNGkf33HNc-btZ8HjE7MnlHKETdJigGqf8u6QUw3Hp62V-o-RTESHmcm9YQhzHbeGg1iACbl8BGQiTiU45xDGcVgWBbA4Cy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432" y="4004244"/>
            <a:ext cx="614568" cy="6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 descr="https://lh4.googleusercontent.com/mJnR58Xk2wckKm2b8Zh9PmH5TMlqNvdiMWo9X6tqW4p7RvNWS19wsd72agBfeROSbqxAZtxCjj01YQomrgk1VgtvNPuOocCnlDZESB5GTZXx03fNnCFibOhtGczs3rHyKjxs6ubrlqU8z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165" y="3991312"/>
            <a:ext cx="637053" cy="63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9" descr="https://lh5.googleusercontent.com/4GqDNSzCfyFtJl555Qdq8iZGKWHcvGugVogQDV3ceuGzZ40W7DiAzDVbiKR20yS6kFHp4cdFBC2XTEcfdn624OJgkl-se8LdmMLlOzm3zYG07a9lKM_bmR1fv9QK_bwSdlHmuyg-BowHW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37" y="3997507"/>
            <a:ext cx="651169" cy="65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7" descr="https://lh6.googleusercontent.com/H5Jw8PtAnsl-aRgdn0wLDbQE21iVksC35gzlwY9zm07TWLlRlOHJpwr4NXs_U_WpCnQ5KOAc-OW4KWOUDN1zNJ59AdnF5HgYzTyRsWluJ_RGBWojLtfiGsnLz4Y7mVkQVQYw2seSSxMh1w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11"/>
          <a:stretch/>
        </p:blipFill>
        <p:spPr bwMode="auto">
          <a:xfrm>
            <a:off x="6622148" y="5904893"/>
            <a:ext cx="777044" cy="85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3" descr="https://lh5.googleusercontent.com/_SkSnK860vLWlfLQPC_EF8K7q2TCw4cOLojtdRw66xwdcqMF0Kh1ZFhus0quTJ4rXZXslDZcXpEPtrzL0ntqYfP-Tyc98OeHxaDz4q8HofB4-ApRfC0xKGhPlSwkY-qZb1ub2U6PTlIaF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38" y="5921013"/>
            <a:ext cx="848737" cy="8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9"/>
          <a:srcRect l="-1" t="8429" r="4964" b="45694"/>
          <a:stretch/>
        </p:blipFill>
        <p:spPr>
          <a:xfrm>
            <a:off x="6572250" y="1489302"/>
            <a:ext cx="2487411" cy="16010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/>
          <a:srcRect l="2972" t="11111" r="3368" b="10000"/>
          <a:stretch/>
        </p:blipFill>
        <p:spPr>
          <a:xfrm>
            <a:off x="2469349" y="4605340"/>
            <a:ext cx="1929176" cy="2174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l="3460" t="1896" r="3468" b="3773"/>
          <a:stretch/>
        </p:blipFill>
        <p:spPr>
          <a:xfrm>
            <a:off x="4364571" y="3916937"/>
            <a:ext cx="2260760" cy="28417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" y="4046626"/>
            <a:ext cx="2393149" cy="2732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3"/>
          <a:srcRect t="6977"/>
          <a:stretch/>
        </p:blipFill>
        <p:spPr>
          <a:xfrm>
            <a:off x="76200" y="61476"/>
            <a:ext cx="245745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/>
          <a:srcRect l="3526" t="12620" r="1"/>
          <a:stretch/>
        </p:blipFill>
        <p:spPr>
          <a:xfrm>
            <a:off x="6625330" y="2971800"/>
            <a:ext cx="2434331" cy="2939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l="12217" t="56921"/>
          <a:stretch/>
        </p:blipFill>
        <p:spPr>
          <a:xfrm>
            <a:off x="6629400" y="61476"/>
            <a:ext cx="2430262" cy="1590158"/>
          </a:xfrm>
          <a:prstGeom prst="rect">
            <a:avLst/>
          </a:prstGeom>
        </p:spPr>
      </p:pic>
      <p:pic>
        <p:nvPicPr>
          <p:cNvPr id="60" name="Picture 3" descr="https://lh5.googleusercontent.com/AsaahYGe38hRWaLfnQjo-6h101bnk2o8vQq1EU7CMqki65iv58BWgMOHeCUGrfjAhjNVOKZU5WeTinZo6g2qjSa4DG3BlmrwlSJsRq-_rr1B1yNkncZOop9WMmadTvxFRXjNuJ6pBIrDxw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8" y="3137186"/>
            <a:ext cx="845677" cy="8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https://lh6.googleusercontent.com/WeE1Ni57uKEqOPeBaU8QUiLx9wQ5S3KaGdJ7if80LsusPpT5lgutsV2vLR1f3t6UeGZYCT1SUztNzT3AJl0Nx9nSsmNKaCU9Ds7nSMCPymy-wEEsG3E2Y_LeZ13GEO3Hzw7fPL4A2nCbB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399" y="63892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https://lh4.googleusercontent.com/vBA3I09Z2gfzjrWAi0EpeYNXA8AaJkWFVPFd8jx_bmiWZMyyzoK9v9WQQPydK8fir_CJXFID4lXSwsBuWYaFAlNNUiV3eW-HoGkT35nc7JNzoeF38tKAqoy57JnzVB56YA0i11BqdEsgtA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4" y="3137185"/>
            <a:ext cx="845678" cy="84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1" descr="https://lh4.googleusercontent.com/B61q5uRmGPgd9580aWKmdl4n07RfkfLCbTfxt2oCOUetTj51Q55NxnkOVW3t8ygBonsVF5iq6-qkcs-NzAtkEMX-yt46r5m9swGenyBzSnImpFnICs6iWPLVUoK_80VUpGkuzgZR6Cwf1Q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51" y="3137186"/>
            <a:ext cx="845677" cy="8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https://lh3.googleusercontent.com/iGNpd0bGD6OTOc5toKxU9LQbX1cM0sTbGNLIXAEP4faJ2WvqNmSRs_swwIg2o8jWd8ziwJ0wdp6AjHwdY5AFpWiUTKSKx3nrLUEDedXO9uE_L7rX2sRvzKX90EJgsoYZRFKhZZmoZCEkqQ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862" y="61475"/>
            <a:ext cx="9048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5" descr="https://lh4.googleusercontent.com/Wei5uhuhF4EMso-bxdWUEKYNmPT6g2_6i5cHPEuZHPpvVspycJQvB0nqUzlo6LNVSFfSGyal9GXy0CtipCZbLxUbu7VyFrVRnRi-UgSRRI0Z9ftIKZ5o4xaixRX8hmY4nQEJ05IjLe9zaA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043" y="63892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https://lh5.googleusercontent.com/5yE_gACU5S7xzh7e6e8BtK8hXa34NPg2foHKbXgB69gc44WYsU_CFNuASI8ld2mgaXIKPJIn-cWhDbpfALmO7JoFG6znrxQ1XRaeTqW3JPEYBxnrRmDMxBznCS3rwz8bF-D-0ZbGITHGbA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40"/>
          <a:stretch/>
        </p:blipFill>
        <p:spPr bwMode="auto">
          <a:xfrm>
            <a:off x="2548946" y="61475"/>
            <a:ext cx="842269" cy="8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/>
          <a:srcRect l="2251" r="3564" b="5065"/>
          <a:stretch/>
        </p:blipFill>
        <p:spPr>
          <a:xfrm>
            <a:off x="2510531" y="851762"/>
            <a:ext cx="4114800" cy="31106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200" y="3109477"/>
            <a:ext cx="2434331" cy="90823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6200" y="61475"/>
            <a:ext cx="2434331" cy="30429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6200" y="4045423"/>
            <a:ext cx="2434331" cy="273406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488027" y="3962400"/>
            <a:ext cx="1901280" cy="281709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99290" y="3962400"/>
            <a:ext cx="2202921" cy="281709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607838" y="2971800"/>
            <a:ext cx="2451823" cy="380769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613465" y="5915787"/>
            <a:ext cx="2451823" cy="82242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02211" y="1651634"/>
            <a:ext cx="2451823" cy="1320743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602211" y="61476"/>
            <a:ext cx="2451823" cy="160039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2513259" y="865403"/>
            <a:ext cx="4090741" cy="311196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14" descr="https://lh3.googleusercontent.com/cPDzaCMddpJc93TMeuyvk330MYeI0wIS9UOKAEJlW3ZYWruSvrmjNemjgG71EoZOrre_A7Uvav2ic5D1iuhJdyKezwdHzEzlhinR464n6oSN3rCHoHEBQHeLHswTBGRa4Wl18DGE0vebcw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5" y="63892"/>
            <a:ext cx="778367" cy="77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ectangle 87"/>
          <p:cNvSpPr/>
          <p:nvPr/>
        </p:nvSpPr>
        <p:spPr>
          <a:xfrm>
            <a:off x="2502512" y="3962400"/>
            <a:ext cx="1894990" cy="65641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195432" y="3962400"/>
            <a:ext cx="540916" cy="65641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548946" y="61475"/>
            <a:ext cx="824469" cy="79843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371677" y="61475"/>
            <a:ext cx="786508" cy="79843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139933" y="61475"/>
            <a:ext cx="834806" cy="79843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974739" y="61475"/>
            <a:ext cx="892072" cy="798432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874829" y="63891"/>
            <a:ext cx="724217" cy="79601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0790" y="3083255"/>
            <a:ext cx="843815" cy="9344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22679" y="3083255"/>
            <a:ext cx="814950" cy="9344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736214" y="3083255"/>
            <a:ext cx="777044" cy="93446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622147" y="5911274"/>
            <a:ext cx="777044" cy="86821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396610" y="5911274"/>
            <a:ext cx="777044" cy="86821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184212" y="5911274"/>
            <a:ext cx="854867" cy="86821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A566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638300" y="4028428"/>
            <a:ext cx="5867400" cy="646331"/>
          </a:xfrm>
          <a:prstGeom prst="rect">
            <a:avLst/>
          </a:prstGeom>
          <a:solidFill>
            <a:srgbClr val="5A566F">
              <a:alpha val="65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  <a:latin typeface="Elephant" panose="02020904090505020303" pitchFamily="18" charset="0"/>
              </a:rPr>
              <a:t>Affinity Mapping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211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5EDC58A-B8F4-4BB8-B8AC-6E99259DDA0C}"/>
              </a:ext>
            </a:extLst>
          </p:cNvPr>
          <p:cNvGrpSpPr/>
          <p:nvPr/>
        </p:nvGrpSpPr>
        <p:grpSpPr>
          <a:xfrm>
            <a:off x="34831" y="2510287"/>
            <a:ext cx="9057313" cy="4184759"/>
            <a:chOff x="34831" y="2303263"/>
            <a:chExt cx="9057313" cy="41847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18A15BD-E4CC-4AD7-869F-222A6BE63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316"/>
            <a:stretch/>
          </p:blipFill>
          <p:spPr>
            <a:xfrm>
              <a:off x="34831" y="2303263"/>
              <a:ext cx="9057313" cy="382149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39FE95-1B95-42C7-B645-7248067EF03C}"/>
                </a:ext>
              </a:extLst>
            </p:cNvPr>
            <p:cNvSpPr/>
            <p:nvPr/>
          </p:nvSpPr>
          <p:spPr>
            <a:xfrm>
              <a:off x="4688455" y="2303263"/>
              <a:ext cx="1634707" cy="3778358"/>
            </a:xfrm>
            <a:prstGeom prst="rect">
              <a:avLst/>
            </a:prstGeom>
            <a:solidFill>
              <a:srgbClr val="F1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6535B2-2207-4197-B103-1E807A762907}"/>
                </a:ext>
              </a:extLst>
            </p:cNvPr>
            <p:cNvSpPr/>
            <p:nvPr/>
          </p:nvSpPr>
          <p:spPr>
            <a:xfrm>
              <a:off x="112144" y="6081621"/>
              <a:ext cx="8902460" cy="406401"/>
            </a:xfrm>
            <a:prstGeom prst="rect">
              <a:avLst/>
            </a:prstGeom>
            <a:solidFill>
              <a:srgbClr val="F1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7E1720D-E88B-4F21-ACB3-129390A27F72}"/>
              </a:ext>
            </a:extLst>
          </p:cNvPr>
          <p:cNvSpPr/>
          <p:nvPr/>
        </p:nvSpPr>
        <p:spPr>
          <a:xfrm>
            <a:off x="457199" y="799993"/>
            <a:ext cx="82037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i="1" dirty="0">
                <a:solidFill>
                  <a:srgbClr val="5A566F"/>
                </a:solidFill>
                <a:latin typeface="Elephant" panose="02020904090505020303" pitchFamily="18" charset="0"/>
              </a:rPr>
              <a:t>Problem Scenarios</a:t>
            </a:r>
            <a:endParaRPr lang="en-US" sz="6000" i="1" dirty="0">
              <a:solidFill>
                <a:srgbClr val="5A566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B04A29-09EF-46F5-89E3-EFAD191BB60D}"/>
              </a:ext>
            </a:extLst>
          </p:cNvPr>
          <p:cNvSpPr/>
          <p:nvPr/>
        </p:nvSpPr>
        <p:spPr>
          <a:xfrm>
            <a:off x="962512" y="3035519"/>
            <a:ext cx="55849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A566F"/>
                </a:solidFill>
                <a:latin typeface="Arial" panose="020B0604020202020204" pitchFamily="34" charset="0"/>
              </a:rPr>
              <a:t>What problem do our customers face today?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A566F"/>
                </a:solidFill>
                <a:latin typeface="Arial" panose="020B0604020202020204" pitchFamily="34" charset="0"/>
              </a:rPr>
              <a:t>Do I have real evidence that this is a compelling 	problem?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4D705-D2BB-4106-8D07-CD9478E05124}"/>
              </a:ext>
            </a:extLst>
          </p:cNvPr>
          <p:cNvSpPr/>
          <p:nvPr/>
        </p:nvSpPr>
        <p:spPr>
          <a:xfrm>
            <a:off x="1074656" y="4403614"/>
            <a:ext cx="5559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A566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What work-arounds do they use now to fix this</a:t>
            </a:r>
            <a:r>
              <a:rPr lang="en-US" dirty="0">
                <a:solidFill>
                  <a:srgbClr val="5A566F"/>
                </a:solidFill>
                <a:latin typeface="Arial" panose="020B0604020202020204" pitchFamily="34" charset="0"/>
              </a:rPr>
              <a:t>?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A566F"/>
                </a:solidFill>
                <a:latin typeface="Arial" panose="020B0604020202020204" pitchFamily="34" charset="0"/>
              </a:rPr>
              <a:t>Is this truly solving their problem?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F02BD4-0D26-42AB-89BC-69F8D4BC08F4}"/>
              </a:ext>
            </a:extLst>
          </p:cNvPr>
          <p:cNvSpPr/>
          <p:nvPr/>
        </p:nvSpPr>
        <p:spPr>
          <a:xfrm>
            <a:off x="1074656" y="5663881"/>
            <a:ext cx="7939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A566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What value can you bring to this space?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5A566F"/>
                </a:solidFill>
                <a:latin typeface="Arial" panose="020B0604020202020204" pitchFamily="34" charset="0"/>
              </a:rPr>
              <a:t>Are your solutions better enough than the alternative(s)?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51DFD-1450-4FC9-ABA3-064F64678D6D}"/>
              </a:ext>
            </a:extLst>
          </p:cNvPr>
          <p:cNvSpPr/>
          <p:nvPr/>
        </p:nvSpPr>
        <p:spPr>
          <a:xfrm>
            <a:off x="526880" y="1670805"/>
            <a:ext cx="8064357" cy="72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What problem do our customers face today?</a:t>
            </a:r>
            <a:endParaRPr lang="en-US" sz="3200" dirty="0">
              <a:solidFill>
                <a:srgbClr val="B3ADD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983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143000" y="54102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B3ADDF"/>
                </a:solidFill>
                <a:latin typeface="Elephant" panose="02020904090505020303" pitchFamily="18" charset="0"/>
              </a:rPr>
              <a:t>Test solutions</a:t>
            </a:r>
            <a:endParaRPr lang="en-US" sz="4000" i="1" dirty="0">
              <a:solidFill>
                <a:schemeClr val="accent5">
                  <a:lumMod val="5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60" name="Title 7">
            <a:extLst>
              <a:ext uri="{FF2B5EF4-FFF2-40B4-BE49-F238E27FC236}">
                <a16:creationId xmlns:a16="http://schemas.microsoft.com/office/drawing/2014/main" id="{F84C03B5-352E-4958-9163-3355C5DAAC5C}"/>
              </a:ext>
            </a:extLst>
          </p:cNvPr>
          <p:cNvSpPr txBox="1">
            <a:spLocks/>
          </p:cNvSpPr>
          <p:nvPr/>
        </p:nvSpPr>
        <p:spPr>
          <a:xfrm>
            <a:off x="228600" y="3733800"/>
            <a:ext cx="6278217" cy="99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7200" dirty="0">
                <a:solidFill>
                  <a:srgbClr val="5A566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Ideation &amp; Envisioning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AA8850-52B4-447C-9B30-E82DCFF36F16}"/>
              </a:ext>
            </a:extLst>
          </p:cNvPr>
          <p:cNvCxnSpPr/>
          <p:nvPr/>
        </p:nvCxnSpPr>
        <p:spPr>
          <a:xfrm flipH="1" flipV="1">
            <a:off x="6889521" y="2567453"/>
            <a:ext cx="460061" cy="512217"/>
          </a:xfrm>
          <a:prstGeom prst="straightConnector1">
            <a:avLst/>
          </a:prstGeom>
          <a:ln w="57150">
            <a:solidFill>
              <a:srgbClr val="5A5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8C0FBE6-CE2B-4776-9EA0-0E59558D5005}"/>
              </a:ext>
            </a:extLst>
          </p:cNvPr>
          <p:cNvGrpSpPr/>
          <p:nvPr/>
        </p:nvGrpSpPr>
        <p:grpSpPr>
          <a:xfrm>
            <a:off x="882794" y="1248896"/>
            <a:ext cx="1022206" cy="1022206"/>
            <a:chOff x="520882" y="1519602"/>
            <a:chExt cx="1346200" cy="1346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CBD90F1-E532-4662-A000-8B4A44E122AF}"/>
                </a:ext>
              </a:extLst>
            </p:cNvPr>
            <p:cNvSpPr/>
            <p:nvPr/>
          </p:nvSpPr>
          <p:spPr>
            <a:xfrm>
              <a:off x="832959" y="1830752"/>
              <a:ext cx="723900" cy="723900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" name="Right Arrow 90">
              <a:extLst>
                <a:ext uri="{FF2B5EF4-FFF2-40B4-BE49-F238E27FC236}">
                  <a16:creationId xmlns:a16="http://schemas.microsoft.com/office/drawing/2014/main" id="{EC95F7CF-89D9-46A4-9F25-84B4BB905D49}"/>
                </a:ext>
              </a:extLst>
            </p:cNvPr>
            <p:cNvSpPr/>
            <p:nvPr/>
          </p:nvSpPr>
          <p:spPr>
            <a:xfrm>
              <a:off x="624467" y="2143965"/>
              <a:ext cx="521799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8" name="Right Arrow 91">
              <a:extLst>
                <a:ext uri="{FF2B5EF4-FFF2-40B4-BE49-F238E27FC236}">
                  <a16:creationId xmlns:a16="http://schemas.microsoft.com/office/drawing/2014/main" id="{8BE2796B-6E64-47BA-8FF4-460718DB9C05}"/>
                </a:ext>
              </a:extLst>
            </p:cNvPr>
            <p:cNvSpPr/>
            <p:nvPr/>
          </p:nvSpPr>
          <p:spPr>
            <a:xfrm rot="10800000">
              <a:off x="1248923" y="2143965"/>
              <a:ext cx="520661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CD0B61-54B2-4E9A-926E-CE1AD44C69BF}"/>
                </a:ext>
              </a:extLst>
            </p:cNvPr>
            <p:cNvSpPr/>
            <p:nvPr/>
          </p:nvSpPr>
          <p:spPr>
            <a:xfrm>
              <a:off x="520882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9B86F6-69E8-42C8-A6EF-9487298D1508}"/>
              </a:ext>
            </a:extLst>
          </p:cNvPr>
          <p:cNvGrpSpPr/>
          <p:nvPr/>
        </p:nvGrpSpPr>
        <p:grpSpPr>
          <a:xfrm>
            <a:off x="4060898" y="1248896"/>
            <a:ext cx="1022206" cy="1022206"/>
            <a:chOff x="3972416" y="1519602"/>
            <a:chExt cx="1346200" cy="13462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BBBD30-C0BF-4F96-9538-1A6B7B312F9B}"/>
                </a:ext>
              </a:extLst>
            </p:cNvPr>
            <p:cNvSpPr/>
            <p:nvPr/>
          </p:nvSpPr>
          <p:spPr>
            <a:xfrm>
              <a:off x="397241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A59F29-D41C-498A-A473-C7899E3444A5}"/>
                </a:ext>
              </a:extLst>
            </p:cNvPr>
            <p:cNvSpPr/>
            <p:nvPr/>
          </p:nvSpPr>
          <p:spPr>
            <a:xfrm>
              <a:off x="4734075" y="1963311"/>
              <a:ext cx="455795" cy="455795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3" name="Right Arrow 96">
              <a:extLst>
                <a:ext uri="{FF2B5EF4-FFF2-40B4-BE49-F238E27FC236}">
                  <a16:creationId xmlns:a16="http://schemas.microsoft.com/office/drawing/2014/main" id="{9F3D3EBB-B41C-4D4D-901B-AD703BA5FF7E}"/>
                </a:ext>
              </a:extLst>
            </p:cNvPr>
            <p:cNvSpPr/>
            <p:nvPr/>
          </p:nvSpPr>
          <p:spPr>
            <a:xfrm>
              <a:off x="4501158" y="2146894"/>
              <a:ext cx="433334" cy="142905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A27A3B-2DAE-4CCF-81F0-C08CA8752795}"/>
                </a:ext>
              </a:extLst>
            </p:cNvPr>
            <p:cNvSpPr/>
            <p:nvPr/>
          </p:nvSpPr>
          <p:spPr>
            <a:xfrm>
              <a:off x="4118216" y="2053849"/>
              <a:ext cx="299772" cy="299772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B0C76F-6903-4BEF-A266-8DD942E8D2D2}"/>
              </a:ext>
            </a:extLst>
          </p:cNvPr>
          <p:cNvGrpSpPr/>
          <p:nvPr/>
        </p:nvGrpSpPr>
        <p:grpSpPr>
          <a:xfrm>
            <a:off x="2471846" y="1248896"/>
            <a:ext cx="1022206" cy="1022206"/>
            <a:chOff x="2295050" y="1519602"/>
            <a:chExt cx="1346200" cy="13462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8C402F-6543-459E-85F6-752089E32704}"/>
                </a:ext>
              </a:extLst>
            </p:cNvPr>
            <p:cNvSpPr/>
            <p:nvPr/>
          </p:nvSpPr>
          <p:spPr>
            <a:xfrm>
              <a:off x="2697685" y="1930341"/>
              <a:ext cx="435806" cy="435806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5D5E76-30FF-4ABF-BBF6-21A55FC192AD}"/>
                </a:ext>
              </a:extLst>
            </p:cNvPr>
            <p:cNvSpPr/>
            <p:nvPr/>
          </p:nvSpPr>
          <p:spPr>
            <a:xfrm>
              <a:off x="2295050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789280-780A-4F07-B096-19517C60B1B1}"/>
                </a:ext>
              </a:extLst>
            </p:cNvPr>
            <p:cNvSpPr/>
            <p:nvPr/>
          </p:nvSpPr>
          <p:spPr>
            <a:xfrm>
              <a:off x="2697685" y="1672890"/>
              <a:ext cx="472057" cy="472057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D55110-8880-417D-938F-2DC9C31579BA}"/>
                </a:ext>
              </a:extLst>
            </p:cNvPr>
            <p:cNvSpPr/>
            <p:nvPr/>
          </p:nvSpPr>
          <p:spPr>
            <a:xfrm>
              <a:off x="3183088" y="2186822"/>
              <a:ext cx="231005" cy="231005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FCC7033-608F-4670-89BF-2A6EEACB6CD7}"/>
                </a:ext>
              </a:extLst>
            </p:cNvPr>
            <p:cNvCxnSpPr>
              <a:endCxn id="16" idx="3"/>
            </p:cNvCxnSpPr>
            <p:nvPr/>
          </p:nvCxnSpPr>
          <p:spPr>
            <a:xfrm flipV="1">
              <a:off x="2545914" y="2302325"/>
              <a:ext cx="215593" cy="252327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1C52FA-C36F-462A-BEC1-24ED9179C225}"/>
              </a:ext>
            </a:extLst>
          </p:cNvPr>
          <p:cNvGrpSpPr/>
          <p:nvPr/>
        </p:nvGrpSpPr>
        <p:grpSpPr>
          <a:xfrm>
            <a:off x="7239000" y="1248896"/>
            <a:ext cx="1022206" cy="1022206"/>
            <a:chOff x="7302973" y="1519602"/>
            <a:chExt cx="1346200" cy="13462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47CAF0-BEB4-4033-9ADC-81C17DDDA73C}"/>
                </a:ext>
              </a:extLst>
            </p:cNvPr>
            <p:cNvSpPr/>
            <p:nvPr/>
          </p:nvSpPr>
          <p:spPr>
            <a:xfrm>
              <a:off x="7302973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F878D6-B661-4BF8-A9CD-D7731453B5C4}"/>
                </a:ext>
              </a:extLst>
            </p:cNvPr>
            <p:cNvSpPr/>
            <p:nvPr/>
          </p:nvSpPr>
          <p:spPr>
            <a:xfrm>
              <a:off x="7480499" y="1695958"/>
              <a:ext cx="992038" cy="992038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2FADDE-03D0-4B12-831F-43422B1D56DA}"/>
                </a:ext>
              </a:extLst>
            </p:cNvPr>
            <p:cNvCxnSpPr>
              <a:cxnSpLocks/>
            </p:cNvCxnSpPr>
            <p:nvPr/>
          </p:nvCxnSpPr>
          <p:spPr>
            <a:xfrm>
              <a:off x="7672427" y="2184491"/>
              <a:ext cx="246538" cy="24895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912E96-C1A9-4721-B408-437FBE40D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5039" y="1947972"/>
              <a:ext cx="415642" cy="48573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6B4344-3432-4BB4-99C4-9990FEB12B6D}"/>
              </a:ext>
            </a:extLst>
          </p:cNvPr>
          <p:cNvGrpSpPr/>
          <p:nvPr/>
        </p:nvGrpSpPr>
        <p:grpSpPr>
          <a:xfrm>
            <a:off x="5649949" y="1248896"/>
            <a:ext cx="1022206" cy="1022206"/>
            <a:chOff x="5625606" y="1519602"/>
            <a:chExt cx="1346200" cy="13462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3C68EA1-7624-4B5E-AFB1-83BE90D9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673" y="1828072"/>
              <a:ext cx="861721" cy="8617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62216EE-387F-4490-B9C7-021A224F5E95}"/>
                </a:ext>
              </a:extLst>
            </p:cNvPr>
            <p:cNvSpPr/>
            <p:nvPr/>
          </p:nvSpPr>
          <p:spPr>
            <a:xfrm>
              <a:off x="6336471" y="1679703"/>
              <a:ext cx="296624" cy="296624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6D6A62D-1B35-4A16-B2D9-18C7C4AA5844}"/>
                </a:ext>
              </a:extLst>
            </p:cNvPr>
            <p:cNvSpPr/>
            <p:nvPr/>
          </p:nvSpPr>
          <p:spPr>
            <a:xfrm>
              <a:off x="562560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5394515-BFCA-4C7C-8F1D-553E1FD4E770}"/>
              </a:ext>
            </a:extLst>
          </p:cNvPr>
          <p:cNvSpPr txBox="1"/>
          <p:nvPr/>
        </p:nvSpPr>
        <p:spPr>
          <a:xfrm>
            <a:off x="525465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endParaRPr lang="en-US" sz="1400" i="1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B6DBB7-33D7-4B25-A5CB-AAFCD2F55090}"/>
              </a:ext>
            </a:extLst>
          </p:cNvPr>
          <p:cNvSpPr txBox="1"/>
          <p:nvPr/>
        </p:nvSpPr>
        <p:spPr>
          <a:xfrm>
            <a:off x="3707493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CB9F67-6110-425F-9D2D-4B1886C9ABBB}"/>
              </a:ext>
            </a:extLst>
          </p:cNvPr>
          <p:cNvSpPr txBox="1"/>
          <p:nvPr/>
        </p:nvSpPr>
        <p:spPr>
          <a:xfrm>
            <a:off x="2092830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57AF14-6A38-460E-A1EA-7CED48884835}"/>
              </a:ext>
            </a:extLst>
          </p:cNvPr>
          <p:cNvSpPr txBox="1"/>
          <p:nvPr/>
        </p:nvSpPr>
        <p:spPr>
          <a:xfrm>
            <a:off x="6893287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REFINE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004E60-D37C-4814-99FC-5826A4E6AB37}"/>
              </a:ext>
            </a:extLst>
          </p:cNvPr>
          <p:cNvSpPr txBox="1"/>
          <p:nvPr/>
        </p:nvSpPr>
        <p:spPr>
          <a:xfrm>
            <a:off x="5327352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IDEATION &amp;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ENVISIONING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38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2261"/>
          <a:stretch/>
        </p:blipFill>
        <p:spPr>
          <a:xfrm rot="5400000">
            <a:off x="4845707" y="888910"/>
            <a:ext cx="3056626" cy="5241206"/>
          </a:xfrm>
          <a:prstGeom prst="rect">
            <a:avLst/>
          </a:prstGeom>
          <a:ln>
            <a:solidFill>
              <a:srgbClr val="FF7C80"/>
            </a:solidFill>
          </a:ln>
        </p:spPr>
      </p:pic>
      <p:pic>
        <p:nvPicPr>
          <p:cNvPr id="1026" name="Picture 2" descr="Image result for low fidelity prototy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64" y="756425"/>
            <a:ext cx="4575175" cy="1898698"/>
          </a:xfrm>
          <a:prstGeom prst="rect">
            <a:avLst/>
          </a:prstGeom>
          <a:ln>
            <a:solidFill>
              <a:srgbClr val="FF7C8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7"/>
          <p:cNvSpPr txBox="1">
            <a:spLocks/>
          </p:cNvSpPr>
          <p:nvPr/>
        </p:nvSpPr>
        <p:spPr>
          <a:xfrm>
            <a:off x="5334000" y="462375"/>
            <a:ext cx="5744817" cy="9064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>
                <a:solidFill>
                  <a:srgbClr val="FF7C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Prototyping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65" y="4146821"/>
            <a:ext cx="3772062" cy="2498228"/>
          </a:xfrm>
          <a:prstGeom prst="rect">
            <a:avLst/>
          </a:prstGeom>
          <a:ln>
            <a:solidFill>
              <a:srgbClr val="FF7C8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242758" y="5395935"/>
            <a:ext cx="4827104" cy="1077218"/>
          </a:xfrm>
          <a:prstGeom prst="rect">
            <a:avLst/>
          </a:prstGeom>
          <a:solidFill>
            <a:srgbClr val="5A566F">
              <a:alpha val="65000"/>
            </a:srgbClr>
          </a:solidFill>
          <a:ln>
            <a:solidFill>
              <a:srgbClr val="FF7C8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cs typeface="Aharoni" panose="02010803020104030203"/>
              </a:rPr>
              <a:t>Low-fidelity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cs typeface="Aharoni" panose="02010803020104030203"/>
              </a:rPr>
              <a:t>prototype options</a:t>
            </a:r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204164" y="3081215"/>
            <a:ext cx="5744817" cy="9064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>
                <a:solidFill>
                  <a:srgbClr val="FF7C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Ideation</a:t>
            </a:r>
          </a:p>
        </p:txBody>
      </p:sp>
    </p:spTree>
    <p:extLst>
      <p:ext uri="{BB962C8B-B14F-4D97-AF65-F5344CB8AC3E}">
        <p14:creationId xmlns:p14="http://schemas.microsoft.com/office/powerpoint/2010/main" val="164126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ather emphasizes its straightforward packaging. / Photo by Madeline Bil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" r="4788"/>
          <a:stretch/>
        </p:blipFill>
        <p:spPr bwMode="auto">
          <a:xfrm>
            <a:off x="0" y="-22041"/>
            <a:ext cx="922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22041"/>
            <a:ext cx="9220200" cy="6880041"/>
          </a:xfrm>
          <a:prstGeom prst="rect">
            <a:avLst/>
          </a:prstGeom>
          <a:solidFill>
            <a:srgbClr val="5A566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54611" y="3406959"/>
            <a:ext cx="1406926" cy="446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5A566F"/>
                </a:solidFill>
                <a:latin typeface="Elephant" panose="02020904090505020303" pitchFamily="18" charset="0"/>
              </a:rPr>
              <a:t>Too big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57400" y="3191462"/>
            <a:ext cx="4827104" cy="1323439"/>
          </a:xfrm>
          <a:prstGeom prst="rect">
            <a:avLst/>
          </a:prstGeom>
          <a:solidFill>
            <a:srgbClr val="5A566F">
              <a:alpha val="65000"/>
            </a:srgbClr>
          </a:solidFill>
          <a:ln>
            <a:solidFill>
              <a:srgbClr val="FF7C8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  <a:latin typeface="Elephant" panose="02020904090505020303" pitchFamily="18" charset="0"/>
              </a:rPr>
              <a:t>Just real enough to be believable</a:t>
            </a:r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0" y="5715000"/>
            <a:ext cx="6278217" cy="99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48996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143000" y="4953000"/>
            <a:ext cx="6019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FF7C80"/>
                </a:solidFill>
                <a:latin typeface="Elephant" panose="02020904090505020303" pitchFamily="18" charset="0"/>
              </a:rPr>
              <a:t>Get it in market and test, test, test! </a:t>
            </a:r>
          </a:p>
        </p:txBody>
      </p:sp>
      <p:sp>
        <p:nvSpPr>
          <p:cNvPr id="60" name="Title 7">
            <a:extLst>
              <a:ext uri="{FF2B5EF4-FFF2-40B4-BE49-F238E27FC236}">
                <a16:creationId xmlns:a16="http://schemas.microsoft.com/office/drawing/2014/main" id="{F84C03B5-352E-4958-9163-3355C5DAAC5C}"/>
              </a:ext>
            </a:extLst>
          </p:cNvPr>
          <p:cNvSpPr txBox="1">
            <a:spLocks/>
          </p:cNvSpPr>
          <p:nvPr/>
        </p:nvSpPr>
        <p:spPr>
          <a:xfrm>
            <a:off x="228600" y="3276600"/>
            <a:ext cx="6278217" cy="99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7200" dirty="0">
                <a:solidFill>
                  <a:srgbClr val="5A566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Evaluate &amp; Refine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3870CA-97EC-4F07-AB11-5C098E17A5C0}"/>
              </a:ext>
            </a:extLst>
          </p:cNvPr>
          <p:cNvCxnSpPr/>
          <p:nvPr/>
        </p:nvCxnSpPr>
        <p:spPr>
          <a:xfrm flipH="1" flipV="1">
            <a:off x="8279349" y="2567453"/>
            <a:ext cx="460061" cy="512217"/>
          </a:xfrm>
          <a:prstGeom prst="straightConnector1">
            <a:avLst/>
          </a:prstGeom>
          <a:ln w="57150">
            <a:solidFill>
              <a:srgbClr val="5A5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58A93EC-2BF3-44CE-B18F-F715CA9B3277}"/>
              </a:ext>
            </a:extLst>
          </p:cNvPr>
          <p:cNvGrpSpPr/>
          <p:nvPr/>
        </p:nvGrpSpPr>
        <p:grpSpPr>
          <a:xfrm>
            <a:off x="882794" y="1248896"/>
            <a:ext cx="1022206" cy="1022206"/>
            <a:chOff x="520882" y="1519602"/>
            <a:chExt cx="1346200" cy="1346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228FB2-5827-4643-AE8C-D882476AEBE0}"/>
                </a:ext>
              </a:extLst>
            </p:cNvPr>
            <p:cNvSpPr/>
            <p:nvPr/>
          </p:nvSpPr>
          <p:spPr>
            <a:xfrm>
              <a:off x="832959" y="1830752"/>
              <a:ext cx="723900" cy="723900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" name="Right Arrow 90">
              <a:extLst>
                <a:ext uri="{FF2B5EF4-FFF2-40B4-BE49-F238E27FC236}">
                  <a16:creationId xmlns:a16="http://schemas.microsoft.com/office/drawing/2014/main" id="{A3BA6196-D495-455C-ADDC-810130BC44DB}"/>
                </a:ext>
              </a:extLst>
            </p:cNvPr>
            <p:cNvSpPr/>
            <p:nvPr/>
          </p:nvSpPr>
          <p:spPr>
            <a:xfrm>
              <a:off x="624467" y="2143965"/>
              <a:ext cx="521799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8" name="Right Arrow 91">
              <a:extLst>
                <a:ext uri="{FF2B5EF4-FFF2-40B4-BE49-F238E27FC236}">
                  <a16:creationId xmlns:a16="http://schemas.microsoft.com/office/drawing/2014/main" id="{9DE9A9A4-5263-4F8E-8C4D-1F5D8107FA83}"/>
                </a:ext>
              </a:extLst>
            </p:cNvPr>
            <p:cNvSpPr/>
            <p:nvPr/>
          </p:nvSpPr>
          <p:spPr>
            <a:xfrm rot="10800000">
              <a:off x="1248923" y="2143965"/>
              <a:ext cx="520661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6AFAEE-50A6-45A6-9F11-7CA162029A2E}"/>
                </a:ext>
              </a:extLst>
            </p:cNvPr>
            <p:cNvSpPr/>
            <p:nvPr/>
          </p:nvSpPr>
          <p:spPr>
            <a:xfrm>
              <a:off x="520882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C7BA90-6AF8-434C-8A1E-3CB44B8D569E}"/>
              </a:ext>
            </a:extLst>
          </p:cNvPr>
          <p:cNvGrpSpPr/>
          <p:nvPr/>
        </p:nvGrpSpPr>
        <p:grpSpPr>
          <a:xfrm>
            <a:off x="4060898" y="1248896"/>
            <a:ext cx="1022206" cy="1022206"/>
            <a:chOff x="3972416" y="1519602"/>
            <a:chExt cx="1346200" cy="13462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F35DBEA-F223-43F2-9159-C2952C96132D}"/>
                </a:ext>
              </a:extLst>
            </p:cNvPr>
            <p:cNvSpPr/>
            <p:nvPr/>
          </p:nvSpPr>
          <p:spPr>
            <a:xfrm>
              <a:off x="397241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5B8F6B-4DC5-408D-B298-E00E61831641}"/>
                </a:ext>
              </a:extLst>
            </p:cNvPr>
            <p:cNvSpPr/>
            <p:nvPr/>
          </p:nvSpPr>
          <p:spPr>
            <a:xfrm>
              <a:off x="4734075" y="1963311"/>
              <a:ext cx="455795" cy="455795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3" name="Right Arrow 96">
              <a:extLst>
                <a:ext uri="{FF2B5EF4-FFF2-40B4-BE49-F238E27FC236}">
                  <a16:creationId xmlns:a16="http://schemas.microsoft.com/office/drawing/2014/main" id="{91B3DC62-D99F-49DB-A264-5EE9FD5FD24A}"/>
                </a:ext>
              </a:extLst>
            </p:cNvPr>
            <p:cNvSpPr/>
            <p:nvPr/>
          </p:nvSpPr>
          <p:spPr>
            <a:xfrm>
              <a:off x="4501158" y="2146894"/>
              <a:ext cx="433334" cy="142905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CE1879-0666-44FC-B369-9A7F030EC347}"/>
                </a:ext>
              </a:extLst>
            </p:cNvPr>
            <p:cNvSpPr/>
            <p:nvPr/>
          </p:nvSpPr>
          <p:spPr>
            <a:xfrm>
              <a:off x="4118216" y="2053849"/>
              <a:ext cx="299772" cy="299772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80CE0D-81D9-41E6-9200-00F9CACB3D8D}"/>
              </a:ext>
            </a:extLst>
          </p:cNvPr>
          <p:cNvGrpSpPr/>
          <p:nvPr/>
        </p:nvGrpSpPr>
        <p:grpSpPr>
          <a:xfrm>
            <a:off x="2471846" y="1248896"/>
            <a:ext cx="1022206" cy="1022206"/>
            <a:chOff x="2295050" y="1519602"/>
            <a:chExt cx="1346200" cy="13462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47E8EF-5BD5-4923-A468-3A3443DC5D35}"/>
                </a:ext>
              </a:extLst>
            </p:cNvPr>
            <p:cNvSpPr/>
            <p:nvPr/>
          </p:nvSpPr>
          <p:spPr>
            <a:xfrm>
              <a:off x="2697685" y="1930341"/>
              <a:ext cx="435806" cy="435806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0D0B2BC-510D-43C4-8E8A-868067EE657A}"/>
                </a:ext>
              </a:extLst>
            </p:cNvPr>
            <p:cNvSpPr/>
            <p:nvPr/>
          </p:nvSpPr>
          <p:spPr>
            <a:xfrm>
              <a:off x="2295050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A7535C-CA4B-473B-9D0A-DC5E115580F5}"/>
                </a:ext>
              </a:extLst>
            </p:cNvPr>
            <p:cNvSpPr/>
            <p:nvPr/>
          </p:nvSpPr>
          <p:spPr>
            <a:xfrm>
              <a:off x="2697685" y="1672890"/>
              <a:ext cx="472057" cy="472057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5A4675-B872-4F5D-BCB1-FB28BC8150E2}"/>
                </a:ext>
              </a:extLst>
            </p:cNvPr>
            <p:cNvSpPr/>
            <p:nvPr/>
          </p:nvSpPr>
          <p:spPr>
            <a:xfrm>
              <a:off x="3183088" y="2186822"/>
              <a:ext cx="231005" cy="231005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81C02C-8A5E-42FA-B7F6-206DCEB6756C}"/>
                </a:ext>
              </a:extLst>
            </p:cNvPr>
            <p:cNvCxnSpPr>
              <a:endCxn id="16" idx="3"/>
            </p:cNvCxnSpPr>
            <p:nvPr/>
          </p:nvCxnSpPr>
          <p:spPr>
            <a:xfrm flipV="1">
              <a:off x="2545914" y="2302325"/>
              <a:ext cx="215593" cy="252327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A1D72B-D5C0-423A-8D60-B6148F53953A}"/>
              </a:ext>
            </a:extLst>
          </p:cNvPr>
          <p:cNvGrpSpPr/>
          <p:nvPr/>
        </p:nvGrpSpPr>
        <p:grpSpPr>
          <a:xfrm>
            <a:off x="7239000" y="1248896"/>
            <a:ext cx="1022206" cy="1022206"/>
            <a:chOff x="7302973" y="1519602"/>
            <a:chExt cx="1346200" cy="13462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064E59-8336-4A2E-AC4B-C7937E2843CB}"/>
                </a:ext>
              </a:extLst>
            </p:cNvPr>
            <p:cNvSpPr/>
            <p:nvPr/>
          </p:nvSpPr>
          <p:spPr>
            <a:xfrm>
              <a:off x="7302973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7700E4F-17F8-466F-A9E8-7FA8C2D636D8}"/>
                </a:ext>
              </a:extLst>
            </p:cNvPr>
            <p:cNvSpPr/>
            <p:nvPr/>
          </p:nvSpPr>
          <p:spPr>
            <a:xfrm>
              <a:off x="7480499" y="1695958"/>
              <a:ext cx="992038" cy="992038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8839E2-9EB0-408D-A253-74900A984645}"/>
                </a:ext>
              </a:extLst>
            </p:cNvPr>
            <p:cNvCxnSpPr>
              <a:cxnSpLocks/>
            </p:cNvCxnSpPr>
            <p:nvPr/>
          </p:nvCxnSpPr>
          <p:spPr>
            <a:xfrm>
              <a:off x="7672427" y="2184491"/>
              <a:ext cx="246538" cy="24895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AC63D2E-3333-49BD-99D0-E5D9240E14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5039" y="1947972"/>
              <a:ext cx="415642" cy="48573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842E7D-1DE2-4935-92D2-06061DC9732A}"/>
              </a:ext>
            </a:extLst>
          </p:cNvPr>
          <p:cNvGrpSpPr/>
          <p:nvPr/>
        </p:nvGrpSpPr>
        <p:grpSpPr>
          <a:xfrm>
            <a:off x="5649949" y="1248896"/>
            <a:ext cx="1022206" cy="1022206"/>
            <a:chOff x="5625606" y="1519602"/>
            <a:chExt cx="1346200" cy="13462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A78E94-AC80-45F4-9065-2592EA6CF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673" y="1828072"/>
              <a:ext cx="861721" cy="8617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E8ACD81-DA64-4548-9249-E84D6F480AC3}"/>
                </a:ext>
              </a:extLst>
            </p:cNvPr>
            <p:cNvSpPr/>
            <p:nvPr/>
          </p:nvSpPr>
          <p:spPr>
            <a:xfrm>
              <a:off x="6336471" y="1679703"/>
              <a:ext cx="296624" cy="296624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969DDF-A53D-412E-A6BB-F6D1B5679081}"/>
                </a:ext>
              </a:extLst>
            </p:cNvPr>
            <p:cNvSpPr/>
            <p:nvPr/>
          </p:nvSpPr>
          <p:spPr>
            <a:xfrm>
              <a:off x="562560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DA0733-20C3-42BD-B04D-59F305532496}"/>
              </a:ext>
            </a:extLst>
          </p:cNvPr>
          <p:cNvSpPr txBox="1"/>
          <p:nvPr/>
        </p:nvSpPr>
        <p:spPr>
          <a:xfrm>
            <a:off x="525465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endParaRPr lang="en-US" sz="1400" i="1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F95E35-8C31-489F-B377-AD55C07E36A6}"/>
              </a:ext>
            </a:extLst>
          </p:cNvPr>
          <p:cNvSpPr txBox="1"/>
          <p:nvPr/>
        </p:nvSpPr>
        <p:spPr>
          <a:xfrm>
            <a:off x="3707493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AE3148-3596-4BE1-AC32-ADE48E02C429}"/>
              </a:ext>
            </a:extLst>
          </p:cNvPr>
          <p:cNvSpPr txBox="1"/>
          <p:nvPr/>
        </p:nvSpPr>
        <p:spPr>
          <a:xfrm>
            <a:off x="2092830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6B7761-A86E-47A9-A975-B0AAEBFB5CA0}"/>
              </a:ext>
            </a:extLst>
          </p:cNvPr>
          <p:cNvSpPr txBox="1"/>
          <p:nvPr/>
        </p:nvSpPr>
        <p:spPr>
          <a:xfrm>
            <a:off x="6893287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REFINE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BF6973-B37D-4681-8024-F94FF265EFA8}"/>
              </a:ext>
            </a:extLst>
          </p:cNvPr>
          <p:cNvSpPr txBox="1"/>
          <p:nvPr/>
        </p:nvSpPr>
        <p:spPr>
          <a:xfrm>
            <a:off x="5327352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IDEATION &amp;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ENVISIONING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2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5.googleusercontent.com/3g1hXf2ZyOj4WxUwJ90rKu1usHCGaKPjOVAtdgfBttjtk6GUYMK_rQB29hdqn1ztUZrQH4VOE5V7mLozMK9xk08H2NCupBbj7vnVV8gSkWmfAk6fds0Jlds9pllpr2H8r5YJf_BF4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67" y="762000"/>
            <a:ext cx="6705600" cy="515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336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07143"/>
            <a:ext cx="7391400" cy="60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7"/>
          <p:cNvSpPr txBox="1">
            <a:spLocks/>
          </p:cNvSpPr>
          <p:nvPr/>
        </p:nvSpPr>
        <p:spPr>
          <a:xfrm>
            <a:off x="457200" y="381000"/>
            <a:ext cx="6172200" cy="17526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 GET TO THE RIGHT IDEA, </a:t>
            </a:r>
          </a:p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START WITH THE HUMAN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9ACB01E-D9ED-4EEF-9E7A-117E1C0F5FBF}"/>
              </a:ext>
            </a:extLst>
          </p:cNvPr>
          <p:cNvSpPr txBox="1">
            <a:spLocks/>
          </p:cNvSpPr>
          <p:nvPr/>
        </p:nvSpPr>
        <p:spPr>
          <a:xfrm>
            <a:off x="544792" y="4690534"/>
            <a:ext cx="3655978" cy="16764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>
                <a:solidFill>
                  <a:srgbClr val="FF7C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 then </a:t>
            </a:r>
          </a:p>
          <a:p>
            <a:r>
              <a:rPr lang="en-US" sz="3200" dirty="0">
                <a:solidFill>
                  <a:srgbClr val="FF7C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 need to </a:t>
            </a:r>
          </a:p>
          <a:p>
            <a:r>
              <a:rPr lang="en-US" sz="3200" dirty="0">
                <a:solidFill>
                  <a:srgbClr val="FF7C8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see if it resonates</a:t>
            </a:r>
          </a:p>
        </p:txBody>
      </p:sp>
    </p:spTree>
    <p:extLst>
      <p:ext uri="{BB962C8B-B14F-4D97-AF65-F5344CB8AC3E}">
        <p14:creationId xmlns:p14="http://schemas.microsoft.com/office/powerpoint/2010/main" val="3411143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25230"/>
            <a:ext cx="3581400" cy="3352800"/>
          </a:xfrm>
          <a:prstGeom prst="roundRect">
            <a:avLst/>
          </a:prstGeom>
          <a:solidFill>
            <a:srgbClr val="EB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5400000">
            <a:off x="3566113" y="3050754"/>
            <a:ext cx="3352801" cy="3701754"/>
          </a:xfrm>
          <a:prstGeom prst="triangle">
            <a:avLst/>
          </a:prstGeom>
          <a:solidFill>
            <a:srgbClr val="EB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356554" y="3834829"/>
            <a:ext cx="4558846" cy="2057401"/>
          </a:xfrm>
          <a:prstGeom prst="roundRect">
            <a:avLst/>
          </a:prstGeom>
          <a:solidFill>
            <a:srgbClr val="D6D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457200" y="609600"/>
            <a:ext cx="7924800" cy="1752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</a:t>
            </a:r>
            <a:r>
              <a:rPr lang="en-US" sz="4800" dirty="0">
                <a:solidFill>
                  <a:srgbClr val="30313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ONANCE TESTING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534183" y="3957275"/>
            <a:ext cx="4256680" cy="1695918"/>
            <a:chOff x="4038600" y="3811197"/>
            <a:chExt cx="4752263" cy="189336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41128" y="4237470"/>
              <a:ext cx="4649735" cy="1467092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 bwMode="auto">
            <a:xfrm>
              <a:off x="6492290" y="4207823"/>
              <a:ext cx="763193" cy="763193"/>
            </a:xfrm>
            <a:prstGeom prst="ellipse">
              <a:avLst/>
            </a:prstGeom>
            <a:noFill/>
            <a:ln w="76200">
              <a:solidFill>
                <a:srgbClr val="FF7C8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038600" y="4520853"/>
              <a:ext cx="763193" cy="763193"/>
            </a:xfrm>
            <a:prstGeom prst="ellipse">
              <a:avLst/>
            </a:prstGeom>
            <a:noFill/>
            <a:ln w="76200">
              <a:solidFill>
                <a:srgbClr val="FF7C8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41128" y="4141002"/>
              <a:ext cx="596420" cy="3650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450"/>
                </a:spcBef>
              </a:pPr>
              <a:r>
                <a:rPr lang="en-US" sz="1600" b="1" dirty="0">
                  <a:solidFill>
                    <a:srgbClr val="FF7C80"/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Fast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3185" y="3811197"/>
              <a:ext cx="1644877" cy="329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450"/>
                </a:spcBef>
              </a:pPr>
              <a:r>
                <a:rPr lang="en-US" sz="1600" b="1" dirty="0">
                  <a:solidFill>
                    <a:srgbClr val="FF7C80"/>
                  </a:solidFill>
                  <a:latin typeface="Aharoni" panose="02010803020104030203" pitchFamily="2" charset="-79"/>
                  <a:ea typeface="+mj-ea"/>
                  <a:cs typeface="Aharoni" panose="02010803020104030203" pitchFamily="2" charset="-79"/>
                </a:rPr>
                <a:t>Comfortable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1294" y="3330475"/>
            <a:ext cx="1384562" cy="1246566"/>
            <a:chOff x="5378733" y="1803770"/>
            <a:chExt cx="1384562" cy="124656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8733" y="1803770"/>
              <a:ext cx="1354963" cy="1246566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 bwMode="auto">
            <a:xfrm>
              <a:off x="6324786" y="2492475"/>
              <a:ext cx="438509" cy="438509"/>
            </a:xfrm>
            <a:prstGeom prst="ellipse">
              <a:avLst/>
            </a:prstGeom>
            <a:noFill/>
            <a:ln w="57150">
              <a:solidFill>
                <a:srgbClr val="FF7C8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1293" y="5435025"/>
            <a:ext cx="1729173" cy="1095500"/>
            <a:chOff x="5378732" y="3908320"/>
            <a:chExt cx="1729173" cy="10955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8732" y="3908320"/>
              <a:ext cx="1729173" cy="1095500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 bwMode="auto">
            <a:xfrm>
              <a:off x="5886277" y="4034368"/>
              <a:ext cx="438509" cy="438509"/>
            </a:xfrm>
            <a:prstGeom prst="ellipse">
              <a:avLst/>
            </a:prstGeom>
            <a:noFill/>
            <a:ln w="57150">
              <a:solidFill>
                <a:srgbClr val="FF7C80"/>
              </a:solidFill>
            </a:ln>
            <a:effectLst/>
          </p:spPr>
          <p:txBody>
            <a:bodyPr wrap="none" rtlCol="0" anchor="ctr"/>
            <a:lstStyle/>
            <a:p>
              <a:pPr algn="ctr"/>
              <a:endParaRPr lang="en-US" dirty="0" err="1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389982" y="3996319"/>
            <a:ext cx="964918" cy="6422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US" sz="1600" b="1" dirty="0">
                <a:solidFill>
                  <a:srgbClr val="B3ADDF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Best at being </a:t>
            </a:r>
            <a:r>
              <a:rPr lang="en-US" sz="1600" b="1" dirty="0">
                <a:solidFill>
                  <a:srgbClr val="FF7C8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fast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89982" y="5780328"/>
            <a:ext cx="1375719" cy="5306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50"/>
              </a:spcBef>
            </a:pPr>
            <a:r>
              <a:rPr lang="en-US" sz="1600" b="1" dirty="0">
                <a:solidFill>
                  <a:srgbClr val="B3ADDF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Best at being </a:t>
            </a:r>
            <a:r>
              <a:rPr lang="en-US" sz="1600" b="1" dirty="0">
                <a:solidFill>
                  <a:srgbClr val="FF7C80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comfortable</a:t>
            </a:r>
          </a:p>
        </p:txBody>
      </p:sp>
      <p:sp>
        <p:nvSpPr>
          <p:cNvPr id="24" name="Text Placeholder 1"/>
          <p:cNvSpPr txBox="1">
            <a:spLocks/>
          </p:cNvSpPr>
          <p:nvPr/>
        </p:nvSpPr>
        <p:spPr>
          <a:xfrm>
            <a:off x="675622" y="1858959"/>
            <a:ext cx="3561736" cy="11079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None/>
            </a:pPr>
            <a:r>
              <a:rPr lang="en-US" sz="2000" b="1" dirty="0">
                <a:solidFill>
                  <a:srgbClr val="303133"/>
                </a:solidFill>
                <a:ea typeface="Calibri" panose="020F0502020204030204" pitchFamily="34" charset="0"/>
                <a:cs typeface="+mn-cs"/>
              </a:rPr>
              <a:t>We go into resonance      </a:t>
            </a:r>
            <a:r>
              <a:rPr lang="en-US" sz="2000" dirty="0">
                <a:solidFill>
                  <a:srgbClr val="B3ADDF"/>
                </a:solidFill>
                <a:ea typeface="Calibri" panose="020F0502020204030204" pitchFamily="34" charset="0"/>
                <a:cs typeface="+mn-cs"/>
              </a:rPr>
              <a:t>with a small number of intentionally distinct ideas. </a:t>
            </a:r>
          </a:p>
        </p:txBody>
      </p:sp>
      <p:sp>
        <p:nvSpPr>
          <p:cNvPr id="25" name="Text Placeholder 1"/>
          <p:cNvSpPr txBox="1">
            <a:spLocks/>
          </p:cNvSpPr>
          <p:nvPr/>
        </p:nvSpPr>
        <p:spPr>
          <a:xfrm>
            <a:off x="4835064" y="1858959"/>
            <a:ext cx="3561736" cy="167107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None/>
            </a:pPr>
            <a:r>
              <a:rPr lang="en-US" sz="2000" b="1" dirty="0">
                <a:solidFill>
                  <a:srgbClr val="303133"/>
                </a:solidFill>
                <a:ea typeface="Calibri" panose="020F0502020204030204" pitchFamily="34" charset="0"/>
                <a:cs typeface="+mn-cs"/>
              </a:rPr>
              <a:t>We come out of resonance </a:t>
            </a:r>
            <a:r>
              <a:rPr lang="en-US" sz="2000" dirty="0">
                <a:solidFill>
                  <a:srgbClr val="B3ADDF"/>
                </a:solidFill>
                <a:ea typeface="Calibri" panose="020F0502020204030204" pitchFamily="34" charset="0"/>
                <a:cs typeface="+mn-cs"/>
              </a:rPr>
              <a:t>knowing the most successful parts of each of the ideas, so that we can combine them to make a stronger whole. </a:t>
            </a:r>
          </a:p>
        </p:txBody>
      </p:sp>
    </p:spTree>
    <p:extLst>
      <p:ext uri="{BB962C8B-B14F-4D97-AF65-F5344CB8AC3E}">
        <p14:creationId xmlns:p14="http://schemas.microsoft.com/office/powerpoint/2010/main" val="308656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B254A17B-6D01-4C8C-993D-22DC1FC7948E}"/>
              </a:ext>
            </a:extLst>
          </p:cNvPr>
          <p:cNvSpPr/>
          <p:nvPr/>
        </p:nvSpPr>
        <p:spPr>
          <a:xfrm>
            <a:off x="5531902" y="2902801"/>
            <a:ext cx="3329796" cy="1147314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2DB65AE5-3409-487A-A50B-12C51881C6AF}"/>
              </a:ext>
            </a:extLst>
          </p:cNvPr>
          <p:cNvSpPr/>
          <p:nvPr/>
        </p:nvSpPr>
        <p:spPr>
          <a:xfrm>
            <a:off x="2907102" y="2902801"/>
            <a:ext cx="3329796" cy="1147314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C97BE5ED-498F-422F-8A84-8FA37160D832}"/>
              </a:ext>
            </a:extLst>
          </p:cNvPr>
          <p:cNvSpPr/>
          <p:nvPr/>
        </p:nvSpPr>
        <p:spPr>
          <a:xfrm>
            <a:off x="282302" y="2902801"/>
            <a:ext cx="3329796" cy="1147314"/>
          </a:xfrm>
          <a:prstGeom prst="homePlat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380999" y="533400"/>
            <a:ext cx="8619163" cy="16922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4700" dirty="0">
                <a:solidFill>
                  <a:srgbClr val="58585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 Thinking creates a foundation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C51402E-FB32-456F-B9DF-31BE3C80D419}"/>
              </a:ext>
            </a:extLst>
          </p:cNvPr>
          <p:cNvSpPr txBox="1">
            <a:spLocks/>
          </p:cNvSpPr>
          <p:nvPr/>
        </p:nvSpPr>
        <p:spPr>
          <a:xfrm>
            <a:off x="613978" y="3246823"/>
            <a:ext cx="2365529" cy="46300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900"/>
              </a:spcBef>
              <a:buNone/>
            </a:pPr>
            <a:r>
              <a:rPr lang="en-US" sz="2800" b="1" dirty="0">
                <a:solidFill>
                  <a:srgbClr val="303133"/>
                </a:solidFill>
                <a:ea typeface="Calibri" panose="020F0502020204030204" pitchFamily="34" charset="0"/>
                <a:cs typeface="+mn-cs"/>
              </a:rPr>
              <a:t>Design Thinking</a:t>
            </a:r>
            <a:endParaRPr lang="en-US" sz="2800" dirty="0">
              <a:solidFill>
                <a:srgbClr val="B3ADDF"/>
              </a:solidFill>
              <a:ea typeface="Calibri" panose="020F0502020204030204" pitchFamily="34" charset="0"/>
              <a:cs typeface="+mn-cs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07BD55F-8EA0-405D-AF8B-0166174AE84A}"/>
              </a:ext>
            </a:extLst>
          </p:cNvPr>
          <p:cNvSpPr txBox="1">
            <a:spLocks/>
          </p:cNvSpPr>
          <p:nvPr/>
        </p:nvSpPr>
        <p:spPr>
          <a:xfrm>
            <a:off x="3403161" y="3246823"/>
            <a:ext cx="2365529" cy="46300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900"/>
              </a:spcBef>
              <a:buNone/>
            </a:pPr>
            <a:r>
              <a:rPr lang="en-US" sz="2800" b="1" dirty="0">
                <a:solidFill>
                  <a:srgbClr val="303133"/>
                </a:solidFill>
                <a:ea typeface="Calibri" panose="020F0502020204030204" pitchFamily="34" charset="0"/>
                <a:cs typeface="+mn-cs"/>
              </a:rPr>
              <a:t>Agile Sprints</a:t>
            </a:r>
            <a:endParaRPr lang="en-US" sz="2800" dirty="0">
              <a:solidFill>
                <a:srgbClr val="B3ADDF"/>
              </a:solidFill>
              <a:ea typeface="Calibri" panose="020F0502020204030204" pitchFamily="34" charset="0"/>
              <a:cs typeface="+mn-cs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712048A-56C4-4963-B8AD-228453236B54}"/>
              </a:ext>
            </a:extLst>
          </p:cNvPr>
          <p:cNvSpPr txBox="1">
            <a:spLocks/>
          </p:cNvSpPr>
          <p:nvPr/>
        </p:nvSpPr>
        <p:spPr>
          <a:xfrm>
            <a:off x="6192344" y="3246823"/>
            <a:ext cx="2365529" cy="46300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900"/>
              </a:spcBef>
              <a:buNone/>
            </a:pPr>
            <a:r>
              <a:rPr lang="en-US" sz="2800" b="1" dirty="0">
                <a:solidFill>
                  <a:srgbClr val="303133"/>
                </a:solidFill>
                <a:ea typeface="Calibri" panose="020F0502020204030204" pitchFamily="34" charset="0"/>
                <a:cs typeface="+mn-cs"/>
              </a:rPr>
              <a:t>Dev Ops</a:t>
            </a:r>
            <a:endParaRPr lang="en-US" sz="2800" dirty="0">
              <a:solidFill>
                <a:srgbClr val="B3ADDF"/>
              </a:solidFill>
              <a:ea typeface="Calibri" panose="020F0502020204030204" pitchFamily="34" charset="0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D74441-45AF-49E2-8C39-9BE9EEFEA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4" t="22317" r="18853"/>
          <a:stretch/>
        </p:blipFill>
        <p:spPr>
          <a:xfrm>
            <a:off x="576104" y="4415300"/>
            <a:ext cx="2441275" cy="793630"/>
          </a:xfrm>
          <a:prstGeom prst="rect">
            <a:avLst/>
          </a:prstGeom>
        </p:spPr>
      </p:pic>
      <p:pic>
        <p:nvPicPr>
          <p:cNvPr id="4098" name="Picture 2" descr="https://pluralsight2.imgix.net/paths/images/scrum-a5c44d8364.png">
            <a:extLst>
              <a:ext uri="{FF2B5EF4-FFF2-40B4-BE49-F238E27FC236}">
                <a16:creationId xmlns:a16="http://schemas.microsoft.com/office/drawing/2014/main" id="{FEB2193E-3950-427B-8907-A114DA4E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925" y="405011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dev ops">
            <a:extLst>
              <a:ext uri="{FF2B5EF4-FFF2-40B4-BE49-F238E27FC236}">
                <a16:creationId xmlns:a16="http://schemas.microsoft.com/office/drawing/2014/main" id="{BC9F1473-1DDD-4E0F-B0AF-AE041C77A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44" y="4403091"/>
            <a:ext cx="1589728" cy="81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301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380999" y="533400"/>
            <a:ext cx="8619163" cy="16922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4700" dirty="0">
                <a:solidFill>
                  <a:srgbClr val="58585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From there we build, deploy, and iterate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21DD70-498D-4505-B1BC-42F67C274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0" t="14376" r="14980" b="12379"/>
          <a:stretch/>
        </p:blipFill>
        <p:spPr>
          <a:xfrm>
            <a:off x="966158" y="2116603"/>
            <a:ext cx="6978770" cy="3990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9528D3-652A-48E1-A543-36C1FA5F4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" r="48166" b="87428"/>
          <a:stretch/>
        </p:blipFill>
        <p:spPr>
          <a:xfrm>
            <a:off x="966158" y="6211019"/>
            <a:ext cx="4468815" cy="4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6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533400" y="1371600"/>
            <a:ext cx="7467600" cy="1066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400"/>
            <a:ext cx="9144000" cy="257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2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s://lh4.googleusercontent.com/8UzG798C42HfpuP8ZQKQN8Yb0U0qq30aLdAO1uMIIddErap64_DuM5e6YRmBReo5iKz45RnY1j76yVNRtKZIkoHEBIWWEt16JEEXf7BoIlQvWW-FnljcgY46r4J3s1oZPf_naR5UP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67" y="762000"/>
            <a:ext cx="6705600" cy="51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53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 txBox="1">
            <a:spLocks/>
          </p:cNvSpPr>
          <p:nvPr/>
        </p:nvSpPr>
        <p:spPr>
          <a:xfrm>
            <a:off x="381000" y="990600"/>
            <a:ext cx="6172200" cy="37641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can’t we just ask them?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3962400"/>
            <a:ext cx="7239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i="1" dirty="0">
                <a:solidFill>
                  <a:srgbClr val="9E96D6"/>
                </a:solidFill>
                <a:latin typeface="Elephant" panose="02020904090505020303" pitchFamily="18" charset="0"/>
              </a:rPr>
              <a:t>People </a:t>
            </a:r>
            <a:r>
              <a:rPr lang="en-US" sz="11500" i="1" dirty="0">
                <a:solidFill>
                  <a:srgbClr val="5A566F"/>
                </a:solidFill>
                <a:latin typeface="Elephant" panose="02020904090505020303" pitchFamily="18" charset="0"/>
              </a:rPr>
              <a:t>lie</a:t>
            </a:r>
            <a:endParaRPr lang="en-US" sz="8800" dirty="0">
              <a:solidFill>
                <a:srgbClr val="5A56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43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381000" y="533400"/>
            <a:ext cx="7391400" cy="2057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 IS DESIGN THINKING IMPORTANT? 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2514600"/>
            <a:ext cx="868680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Why Is Design Thinking Important?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It </a:t>
            </a:r>
            <a:r>
              <a:rPr lang="en-US" sz="2000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reduces the risk </a:t>
            </a:r>
            <a:r>
              <a:rPr lang="en-US" sz="2000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associated with launching new ideas.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It helps organizations </a:t>
            </a:r>
            <a:r>
              <a:rPr lang="en-US" sz="2000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learn faster</a:t>
            </a:r>
            <a:r>
              <a:rPr lang="en-US" sz="2000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It generates solutions that are </a:t>
            </a:r>
            <a:r>
              <a:rPr lang="en-US" sz="2000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innovative</a:t>
            </a:r>
            <a:r>
              <a:rPr lang="en-US" sz="2000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 not just incremental.  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rgbClr val="44546A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3 Essential Aspects of Design Thinking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Empathy</a:t>
            </a:r>
            <a:r>
              <a:rPr lang="en-US" sz="2000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(human-centered)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Ideation</a:t>
            </a:r>
            <a:r>
              <a:rPr lang="en-US" sz="2000" dirty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 (generating a lot of ideas)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Experimentation</a:t>
            </a:r>
            <a:endParaRPr lang="en-US" sz="2800" dirty="0">
              <a:solidFill>
                <a:srgbClr val="B3ADD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599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543050" y="1027757"/>
            <a:ext cx="6019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solidFill>
                  <a:srgbClr val="B3ADDF"/>
                </a:solidFill>
                <a:latin typeface="Elephant" panose="02020904090505020303" pitchFamily="18" charset="0"/>
              </a:rPr>
              <a:t>Design Thinking:</a:t>
            </a:r>
          </a:p>
          <a:p>
            <a:pPr algn="ctr"/>
            <a:r>
              <a:rPr lang="en-US" sz="4000" i="1" dirty="0">
                <a:solidFill>
                  <a:schemeClr val="accent5">
                    <a:lumMod val="50000"/>
                  </a:schemeClr>
                </a:solidFill>
                <a:latin typeface="Elephant" panose="02020904090505020303" pitchFamily="18" charset="0"/>
              </a:rPr>
              <a:t>the process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E1B221-2D41-42C8-913C-3D765FDC5502}"/>
              </a:ext>
            </a:extLst>
          </p:cNvPr>
          <p:cNvSpPr/>
          <p:nvPr/>
        </p:nvSpPr>
        <p:spPr>
          <a:xfrm>
            <a:off x="5457649" y="5265345"/>
            <a:ext cx="3429903" cy="731458"/>
          </a:xfrm>
          <a:prstGeom prst="rect">
            <a:avLst/>
          </a:prstGeom>
          <a:solidFill>
            <a:srgbClr val="B3ADDF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4AA23F-CD2F-4663-A7B4-A97075EF5BF3}"/>
              </a:ext>
            </a:extLst>
          </p:cNvPr>
          <p:cNvSpPr/>
          <p:nvPr/>
        </p:nvSpPr>
        <p:spPr>
          <a:xfrm>
            <a:off x="1980971" y="5265345"/>
            <a:ext cx="3352885" cy="731458"/>
          </a:xfrm>
          <a:prstGeom prst="rect">
            <a:avLst/>
          </a:prstGeom>
          <a:solidFill>
            <a:srgbClr val="B3ADDF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42F9E3-C40B-43E4-99C6-E6A218CD7A14}"/>
              </a:ext>
            </a:extLst>
          </p:cNvPr>
          <p:cNvSpPr/>
          <p:nvPr/>
        </p:nvSpPr>
        <p:spPr>
          <a:xfrm>
            <a:off x="156349" y="5265345"/>
            <a:ext cx="1724752" cy="731458"/>
          </a:xfrm>
          <a:prstGeom prst="rect">
            <a:avLst/>
          </a:prstGeom>
          <a:solidFill>
            <a:srgbClr val="B3ADDF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11FF14-18D2-4BE7-AC36-85B7C5403147}"/>
              </a:ext>
            </a:extLst>
          </p:cNvPr>
          <p:cNvSpPr/>
          <p:nvPr/>
        </p:nvSpPr>
        <p:spPr>
          <a:xfrm>
            <a:off x="156349" y="4841209"/>
            <a:ext cx="1724752" cy="439146"/>
          </a:xfrm>
          <a:prstGeom prst="rect">
            <a:avLst/>
          </a:prstGeom>
          <a:solidFill>
            <a:srgbClr val="5A566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DD7CAE8-6F4C-452B-B9B4-12080ACD3EF3}"/>
              </a:ext>
            </a:extLst>
          </p:cNvPr>
          <p:cNvSpPr/>
          <p:nvPr/>
        </p:nvSpPr>
        <p:spPr>
          <a:xfrm>
            <a:off x="1983029" y="4841209"/>
            <a:ext cx="3350971" cy="439146"/>
          </a:xfrm>
          <a:prstGeom prst="rect">
            <a:avLst/>
          </a:prstGeom>
          <a:solidFill>
            <a:srgbClr val="5A566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problems worth solving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D4953CE-E055-4EB4-819E-54582205D144}"/>
              </a:ext>
            </a:extLst>
          </p:cNvPr>
          <p:cNvSpPr/>
          <p:nvPr/>
        </p:nvSpPr>
        <p:spPr>
          <a:xfrm>
            <a:off x="5456783" y="4841209"/>
            <a:ext cx="3430769" cy="439146"/>
          </a:xfrm>
          <a:prstGeom prst="rect">
            <a:avLst/>
          </a:prstGeom>
          <a:solidFill>
            <a:srgbClr val="5A566F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Envision holistic solution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D8D7C-8AF2-44DB-9E7C-86FFA89D2AE7}"/>
              </a:ext>
            </a:extLst>
          </p:cNvPr>
          <p:cNvSpPr txBox="1"/>
          <p:nvPr/>
        </p:nvSpPr>
        <p:spPr>
          <a:xfrm>
            <a:off x="297881" y="5313598"/>
            <a:ext cx="150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i="1" dirty="0">
                <a:solidFill>
                  <a:schemeClr val="bg1"/>
                </a:solidFill>
              </a:rPr>
              <a:t>Identify </a:t>
            </a:r>
            <a:r>
              <a:rPr lang="en-US" sz="1200" b="1" i="1" dirty="0">
                <a:solidFill>
                  <a:schemeClr val="bg1"/>
                </a:solidFill>
              </a:rPr>
              <a:t>who</a:t>
            </a:r>
            <a:r>
              <a:rPr lang="en-US" sz="1200" i="1" dirty="0">
                <a:solidFill>
                  <a:schemeClr val="bg1"/>
                </a:solidFill>
              </a:rPr>
              <a:t> to interview and </a:t>
            </a:r>
            <a:r>
              <a:rPr lang="en-US" sz="1200" b="1" i="1" dirty="0">
                <a:solidFill>
                  <a:schemeClr val="bg1"/>
                </a:solidFill>
              </a:rPr>
              <a:t>how</a:t>
            </a:r>
            <a:r>
              <a:rPr lang="en-US" sz="1200" i="1" dirty="0">
                <a:solidFill>
                  <a:schemeClr val="bg1"/>
                </a:solidFill>
              </a:rPr>
              <a:t> many interviews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13E3BE-B241-4716-8EBA-8A3F8ACB2605}"/>
              </a:ext>
            </a:extLst>
          </p:cNvPr>
          <p:cNvSpPr txBox="1"/>
          <p:nvPr/>
        </p:nvSpPr>
        <p:spPr>
          <a:xfrm>
            <a:off x="2088944" y="5313598"/>
            <a:ext cx="162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i="1" dirty="0">
                <a:solidFill>
                  <a:schemeClr val="bg1"/>
                </a:solidFill>
              </a:rPr>
              <a:t>Schedule, </a:t>
            </a:r>
            <a:r>
              <a:rPr lang="en-US" sz="1200" b="1" i="1" dirty="0">
                <a:solidFill>
                  <a:schemeClr val="bg1"/>
                </a:solidFill>
              </a:rPr>
              <a:t>script, </a:t>
            </a:r>
            <a:r>
              <a:rPr lang="en-US" sz="1200" i="1" dirty="0">
                <a:solidFill>
                  <a:schemeClr val="bg1"/>
                </a:solidFill>
              </a:rPr>
              <a:t>and </a:t>
            </a:r>
            <a:r>
              <a:rPr lang="en-US" sz="1200" b="1" i="1" dirty="0">
                <a:solidFill>
                  <a:schemeClr val="bg1"/>
                </a:solidFill>
              </a:rPr>
              <a:t>conduct interviews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0CC34B-7668-4DFA-B6C6-16F63F0FEA17}"/>
              </a:ext>
            </a:extLst>
          </p:cNvPr>
          <p:cNvSpPr txBox="1"/>
          <p:nvPr/>
        </p:nvSpPr>
        <p:spPr>
          <a:xfrm>
            <a:off x="3757721" y="5313598"/>
            <a:ext cx="162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i="1" dirty="0">
                <a:solidFill>
                  <a:schemeClr val="bg1"/>
                </a:solidFill>
              </a:rPr>
              <a:t>Identify </a:t>
            </a:r>
            <a:r>
              <a:rPr lang="en-US" sz="1200" b="1" i="1" dirty="0">
                <a:solidFill>
                  <a:schemeClr val="bg1"/>
                </a:solidFill>
              </a:rPr>
              <a:t>themes </a:t>
            </a:r>
            <a:r>
              <a:rPr lang="en-US" sz="1200" i="1" dirty="0">
                <a:solidFill>
                  <a:schemeClr val="bg1"/>
                </a:solidFill>
              </a:rPr>
              <a:t>and </a:t>
            </a:r>
            <a:r>
              <a:rPr lang="en-US" sz="1200" b="1" i="1" dirty="0">
                <a:solidFill>
                  <a:schemeClr val="bg1"/>
                </a:solidFill>
              </a:rPr>
              <a:t>insights </a:t>
            </a:r>
            <a:r>
              <a:rPr lang="en-US" sz="1200" i="1" dirty="0">
                <a:solidFill>
                  <a:schemeClr val="bg1"/>
                </a:solidFill>
              </a:rPr>
              <a:t>through affinity mapping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3CC77A0-B8C7-4675-B0C4-1D03F2FC0E27}"/>
              </a:ext>
            </a:extLst>
          </p:cNvPr>
          <p:cNvGrpSpPr/>
          <p:nvPr/>
        </p:nvGrpSpPr>
        <p:grpSpPr>
          <a:xfrm>
            <a:off x="440875" y="3040992"/>
            <a:ext cx="1155699" cy="1155699"/>
            <a:chOff x="520882" y="1519602"/>
            <a:chExt cx="1346200" cy="13462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FFE0445-AB02-4C4C-BD7E-D92EA531C540}"/>
                </a:ext>
              </a:extLst>
            </p:cNvPr>
            <p:cNvSpPr/>
            <p:nvPr/>
          </p:nvSpPr>
          <p:spPr>
            <a:xfrm>
              <a:off x="832959" y="1830752"/>
              <a:ext cx="723900" cy="723900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2" name="Right Arrow 98">
              <a:extLst>
                <a:ext uri="{FF2B5EF4-FFF2-40B4-BE49-F238E27FC236}">
                  <a16:creationId xmlns:a16="http://schemas.microsoft.com/office/drawing/2014/main" id="{878C9827-2B43-415A-BE54-FFB569F7AA0D}"/>
                </a:ext>
              </a:extLst>
            </p:cNvPr>
            <p:cNvSpPr/>
            <p:nvPr/>
          </p:nvSpPr>
          <p:spPr>
            <a:xfrm>
              <a:off x="624467" y="2143965"/>
              <a:ext cx="521799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3" name="Right Arrow 99">
              <a:extLst>
                <a:ext uri="{FF2B5EF4-FFF2-40B4-BE49-F238E27FC236}">
                  <a16:creationId xmlns:a16="http://schemas.microsoft.com/office/drawing/2014/main" id="{4680DF51-EC09-465D-965D-944AEDF94883}"/>
                </a:ext>
              </a:extLst>
            </p:cNvPr>
            <p:cNvSpPr/>
            <p:nvPr/>
          </p:nvSpPr>
          <p:spPr>
            <a:xfrm rot="10800000">
              <a:off x="1248923" y="2143965"/>
              <a:ext cx="520661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9B63819-6BC3-45DF-8EA7-6DAA265D193C}"/>
                </a:ext>
              </a:extLst>
            </p:cNvPr>
            <p:cNvSpPr/>
            <p:nvPr/>
          </p:nvSpPr>
          <p:spPr>
            <a:xfrm>
              <a:off x="520882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F3A2534-66BC-4F4B-9468-7B5CBD519598}"/>
              </a:ext>
            </a:extLst>
          </p:cNvPr>
          <p:cNvGrpSpPr/>
          <p:nvPr/>
        </p:nvGrpSpPr>
        <p:grpSpPr>
          <a:xfrm>
            <a:off x="3944101" y="3040992"/>
            <a:ext cx="1155699" cy="1155699"/>
            <a:chOff x="3972416" y="1519602"/>
            <a:chExt cx="1346200" cy="13462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D3FC23D-2A27-4CF3-A475-0645ADB3B051}"/>
                </a:ext>
              </a:extLst>
            </p:cNvPr>
            <p:cNvSpPr/>
            <p:nvPr/>
          </p:nvSpPr>
          <p:spPr>
            <a:xfrm>
              <a:off x="397241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97F841B-9040-4DB1-A91F-E8B8EB25D648}"/>
                </a:ext>
              </a:extLst>
            </p:cNvPr>
            <p:cNvSpPr/>
            <p:nvPr/>
          </p:nvSpPr>
          <p:spPr>
            <a:xfrm>
              <a:off x="4734075" y="1963311"/>
              <a:ext cx="455795" cy="455795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8" name="Right Arrow 104">
              <a:extLst>
                <a:ext uri="{FF2B5EF4-FFF2-40B4-BE49-F238E27FC236}">
                  <a16:creationId xmlns:a16="http://schemas.microsoft.com/office/drawing/2014/main" id="{369F934E-F7C6-4B25-9984-13756AAAB33A}"/>
                </a:ext>
              </a:extLst>
            </p:cNvPr>
            <p:cNvSpPr/>
            <p:nvPr/>
          </p:nvSpPr>
          <p:spPr>
            <a:xfrm>
              <a:off x="4501158" y="2146894"/>
              <a:ext cx="433334" cy="142905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B92A1DD-18EA-400C-93E6-B05E0DCB7E59}"/>
                </a:ext>
              </a:extLst>
            </p:cNvPr>
            <p:cNvSpPr/>
            <p:nvPr/>
          </p:nvSpPr>
          <p:spPr>
            <a:xfrm>
              <a:off x="4118216" y="2053849"/>
              <a:ext cx="299772" cy="299772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5C84E12-C010-4792-9AFB-10E093B16BD2}"/>
              </a:ext>
            </a:extLst>
          </p:cNvPr>
          <p:cNvGrpSpPr/>
          <p:nvPr/>
        </p:nvGrpSpPr>
        <p:grpSpPr>
          <a:xfrm>
            <a:off x="2192488" y="3040992"/>
            <a:ext cx="1155699" cy="1155699"/>
            <a:chOff x="2295050" y="1519602"/>
            <a:chExt cx="1346200" cy="134620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81EB10A-E173-428E-B8FB-7DF0806DA5AF}"/>
                </a:ext>
              </a:extLst>
            </p:cNvPr>
            <p:cNvSpPr/>
            <p:nvPr/>
          </p:nvSpPr>
          <p:spPr>
            <a:xfrm>
              <a:off x="2697685" y="1930341"/>
              <a:ext cx="435806" cy="435806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DCB107C-7D18-434D-B5F3-62279F982DEA}"/>
                </a:ext>
              </a:extLst>
            </p:cNvPr>
            <p:cNvSpPr/>
            <p:nvPr/>
          </p:nvSpPr>
          <p:spPr>
            <a:xfrm>
              <a:off x="2295050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AB6F71B-4F41-44A5-AA17-1E223AB5C806}"/>
                </a:ext>
              </a:extLst>
            </p:cNvPr>
            <p:cNvSpPr/>
            <p:nvPr/>
          </p:nvSpPr>
          <p:spPr>
            <a:xfrm>
              <a:off x="2697685" y="1672890"/>
              <a:ext cx="472057" cy="472057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0F418B3-E8EE-4160-B09A-E3AF0EF49B16}"/>
                </a:ext>
              </a:extLst>
            </p:cNvPr>
            <p:cNvSpPr/>
            <p:nvPr/>
          </p:nvSpPr>
          <p:spPr>
            <a:xfrm>
              <a:off x="3183088" y="2186822"/>
              <a:ext cx="231005" cy="231005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D43504F-AB6F-409E-9545-AA40EF835768}"/>
                </a:ext>
              </a:extLst>
            </p:cNvPr>
            <p:cNvCxnSpPr>
              <a:endCxn id="81" idx="3"/>
            </p:cNvCxnSpPr>
            <p:nvPr/>
          </p:nvCxnSpPr>
          <p:spPr>
            <a:xfrm flipV="1">
              <a:off x="2545914" y="2302325"/>
              <a:ext cx="215593" cy="252327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4B91CFA-B555-4872-B286-3CDFB6D9B954}"/>
              </a:ext>
            </a:extLst>
          </p:cNvPr>
          <p:cNvGrpSpPr/>
          <p:nvPr/>
        </p:nvGrpSpPr>
        <p:grpSpPr>
          <a:xfrm>
            <a:off x="7447327" y="3040992"/>
            <a:ext cx="1155699" cy="1155699"/>
            <a:chOff x="7302973" y="1519602"/>
            <a:chExt cx="1346200" cy="13462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D25D283-FA38-4630-B7DD-54B680D46535}"/>
                </a:ext>
              </a:extLst>
            </p:cNvPr>
            <p:cNvSpPr/>
            <p:nvPr/>
          </p:nvSpPr>
          <p:spPr>
            <a:xfrm>
              <a:off x="7302973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4C40528-B669-40E3-AD24-1402B538C324}"/>
                </a:ext>
              </a:extLst>
            </p:cNvPr>
            <p:cNvSpPr/>
            <p:nvPr/>
          </p:nvSpPr>
          <p:spPr>
            <a:xfrm>
              <a:off x="7480499" y="1695958"/>
              <a:ext cx="992038" cy="992038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B7BEB56-1489-4035-840B-FB40C92F88F6}"/>
                </a:ext>
              </a:extLst>
            </p:cNvPr>
            <p:cNvCxnSpPr>
              <a:cxnSpLocks/>
            </p:cNvCxnSpPr>
            <p:nvPr/>
          </p:nvCxnSpPr>
          <p:spPr>
            <a:xfrm>
              <a:off x="7672427" y="2184491"/>
              <a:ext cx="246538" cy="24895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FA6F99C-84BD-4092-B6C8-4D418FA47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5039" y="1947972"/>
              <a:ext cx="415642" cy="48573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33001F4-1BE4-4871-90C0-5ADA13CA885D}"/>
              </a:ext>
            </a:extLst>
          </p:cNvPr>
          <p:cNvGrpSpPr/>
          <p:nvPr/>
        </p:nvGrpSpPr>
        <p:grpSpPr>
          <a:xfrm>
            <a:off x="5695714" y="3040992"/>
            <a:ext cx="1155699" cy="1155699"/>
            <a:chOff x="5625606" y="1519602"/>
            <a:chExt cx="1346200" cy="1346200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0546F87-ACDF-41E3-92EA-A950B51E7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50673" y="1828072"/>
              <a:ext cx="861721" cy="861721"/>
            </a:xfrm>
            <a:prstGeom prst="rect">
              <a:avLst/>
            </a:prstGeom>
            <a:ln>
              <a:noFill/>
            </a:ln>
          </p:spPr>
        </p:pic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77BBAE0-444F-45FE-8F1B-9F46DFAB0637}"/>
                </a:ext>
              </a:extLst>
            </p:cNvPr>
            <p:cNvSpPr/>
            <p:nvPr/>
          </p:nvSpPr>
          <p:spPr>
            <a:xfrm>
              <a:off x="6336471" y="1679703"/>
              <a:ext cx="296624" cy="296624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9FCA6B7-A0C4-49D7-B988-431B3C6816E8}"/>
                </a:ext>
              </a:extLst>
            </p:cNvPr>
            <p:cNvSpPr/>
            <p:nvPr/>
          </p:nvSpPr>
          <p:spPr>
            <a:xfrm>
              <a:off x="562560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82920F6-BB94-442B-B199-F3CDAD9AE0CE}"/>
              </a:ext>
            </a:extLst>
          </p:cNvPr>
          <p:cNvSpPr txBox="1"/>
          <p:nvPr/>
        </p:nvSpPr>
        <p:spPr>
          <a:xfrm>
            <a:off x="156348" y="428880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endParaRPr lang="en-US" sz="1400" i="1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A60BEF4-C0D2-40DE-8151-6CEEB59D1628}"/>
              </a:ext>
            </a:extLst>
          </p:cNvPr>
          <p:cNvSpPr txBox="1"/>
          <p:nvPr/>
        </p:nvSpPr>
        <p:spPr>
          <a:xfrm>
            <a:off x="3659574" y="428880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347D280-9D90-46E1-8CCC-A5B9DD4CE83E}"/>
              </a:ext>
            </a:extLst>
          </p:cNvPr>
          <p:cNvSpPr txBox="1"/>
          <p:nvPr/>
        </p:nvSpPr>
        <p:spPr>
          <a:xfrm>
            <a:off x="1878398" y="428880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8159244-E8BD-4B34-ABD5-39E4E2BABC8C}"/>
              </a:ext>
            </a:extLst>
          </p:cNvPr>
          <p:cNvSpPr txBox="1"/>
          <p:nvPr/>
        </p:nvSpPr>
        <p:spPr>
          <a:xfrm>
            <a:off x="7162800" y="428880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REFINE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4B05012-F4AA-442C-BB70-32384C345BB0}"/>
              </a:ext>
            </a:extLst>
          </p:cNvPr>
          <p:cNvSpPr txBox="1"/>
          <p:nvPr/>
        </p:nvSpPr>
        <p:spPr>
          <a:xfrm>
            <a:off x="5396445" y="428880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IDEATION &amp;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ENVISIONING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97F7A66-093E-4215-95B0-2E01ABC6ADEC}"/>
              </a:ext>
            </a:extLst>
          </p:cNvPr>
          <p:cNvSpPr txBox="1"/>
          <p:nvPr/>
        </p:nvSpPr>
        <p:spPr>
          <a:xfrm>
            <a:off x="5544086" y="5313598"/>
            <a:ext cx="1771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i="1" dirty="0">
                <a:solidFill>
                  <a:schemeClr val="bg1"/>
                </a:solidFill>
              </a:rPr>
              <a:t>Ideate </a:t>
            </a:r>
            <a:r>
              <a:rPr lang="en-US" sz="1200" b="1" i="1" dirty="0">
                <a:solidFill>
                  <a:schemeClr val="bg1"/>
                </a:solidFill>
              </a:rPr>
              <a:t>opportunities </a:t>
            </a:r>
            <a:r>
              <a:rPr lang="en-US" sz="1200" i="1" dirty="0">
                <a:solidFill>
                  <a:schemeClr val="bg1"/>
                </a:solidFill>
              </a:rPr>
              <a:t>and </a:t>
            </a:r>
            <a:r>
              <a:rPr lang="en-US" sz="1200" b="1" i="1" dirty="0">
                <a:solidFill>
                  <a:schemeClr val="bg1"/>
                </a:solidFill>
              </a:rPr>
              <a:t>build </a:t>
            </a:r>
            <a:r>
              <a:rPr lang="en-US" sz="1200" i="1" dirty="0">
                <a:solidFill>
                  <a:schemeClr val="bg1"/>
                </a:solidFill>
              </a:rPr>
              <a:t>to</a:t>
            </a:r>
            <a:r>
              <a:rPr lang="en-US" sz="1200" b="1" i="1" dirty="0">
                <a:solidFill>
                  <a:schemeClr val="bg1"/>
                </a:solidFill>
              </a:rPr>
              <a:t> solve </a:t>
            </a:r>
            <a:r>
              <a:rPr lang="en-US" sz="1200" i="1" dirty="0">
                <a:solidFill>
                  <a:schemeClr val="bg1"/>
                </a:solidFill>
              </a:rPr>
              <a:t>the problems identified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9698778-D88E-4878-9F98-FDC5E50116D1}"/>
              </a:ext>
            </a:extLst>
          </p:cNvPr>
          <p:cNvSpPr txBox="1"/>
          <p:nvPr/>
        </p:nvSpPr>
        <p:spPr>
          <a:xfrm>
            <a:off x="7438211" y="5313598"/>
            <a:ext cx="162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i="1" dirty="0">
                <a:solidFill>
                  <a:schemeClr val="bg1"/>
                </a:solidFill>
              </a:rPr>
              <a:t>Test </a:t>
            </a:r>
            <a:r>
              <a:rPr lang="en-US" sz="1200" b="1" i="1" dirty="0">
                <a:solidFill>
                  <a:schemeClr val="bg1"/>
                </a:solidFill>
              </a:rPr>
              <a:t>resonance</a:t>
            </a:r>
            <a:r>
              <a:rPr lang="en-US" sz="1200" i="1" dirty="0">
                <a:solidFill>
                  <a:schemeClr val="bg1"/>
                </a:solidFill>
              </a:rPr>
              <a:t> and recommend </a:t>
            </a:r>
            <a:r>
              <a:rPr lang="en-US" sz="1200" b="1" i="1" dirty="0">
                <a:solidFill>
                  <a:schemeClr val="bg1"/>
                </a:solidFill>
              </a:rPr>
              <a:t>future roadmap</a:t>
            </a:r>
          </a:p>
        </p:txBody>
      </p:sp>
    </p:spTree>
    <p:extLst>
      <p:ext uri="{BB962C8B-B14F-4D97-AF65-F5344CB8AC3E}">
        <p14:creationId xmlns:p14="http://schemas.microsoft.com/office/powerpoint/2010/main" val="7005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143000" y="4876800"/>
            <a:ext cx="6019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B3ADDF"/>
                </a:solidFill>
                <a:latin typeface="Elephant" panose="02020904090505020303" pitchFamily="18" charset="0"/>
              </a:rPr>
              <a:t>Stakeholder conversations</a:t>
            </a:r>
            <a:endParaRPr lang="en-US" sz="4000" i="1" dirty="0">
              <a:solidFill>
                <a:schemeClr val="accent5">
                  <a:lumMod val="5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60" name="Title 7">
            <a:extLst>
              <a:ext uri="{FF2B5EF4-FFF2-40B4-BE49-F238E27FC236}">
                <a16:creationId xmlns:a16="http://schemas.microsoft.com/office/drawing/2014/main" id="{F84C03B5-352E-4958-9163-3355C5DAAC5C}"/>
              </a:ext>
            </a:extLst>
          </p:cNvPr>
          <p:cNvSpPr txBox="1">
            <a:spLocks/>
          </p:cNvSpPr>
          <p:nvPr/>
        </p:nvSpPr>
        <p:spPr>
          <a:xfrm>
            <a:off x="228600" y="3733800"/>
            <a:ext cx="6278217" cy="99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7200" dirty="0">
                <a:solidFill>
                  <a:srgbClr val="5A566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Alignment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A76E4F-F631-47D3-8112-899B18AE0E27}"/>
              </a:ext>
            </a:extLst>
          </p:cNvPr>
          <p:cNvCxnSpPr/>
          <p:nvPr/>
        </p:nvCxnSpPr>
        <p:spPr>
          <a:xfrm flipH="1" flipV="1">
            <a:off x="1992819" y="2567453"/>
            <a:ext cx="460061" cy="512217"/>
          </a:xfrm>
          <a:prstGeom prst="straightConnector1">
            <a:avLst/>
          </a:prstGeom>
          <a:ln w="57150">
            <a:solidFill>
              <a:srgbClr val="5A5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5C53467-4446-4B74-922B-2CB3AEFDA3DC}"/>
              </a:ext>
            </a:extLst>
          </p:cNvPr>
          <p:cNvGrpSpPr/>
          <p:nvPr/>
        </p:nvGrpSpPr>
        <p:grpSpPr>
          <a:xfrm>
            <a:off x="882794" y="1248896"/>
            <a:ext cx="1022206" cy="1022206"/>
            <a:chOff x="520882" y="1519602"/>
            <a:chExt cx="1346200" cy="1346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2AEC42-D607-448C-9E95-877CE90FDE8F}"/>
                </a:ext>
              </a:extLst>
            </p:cNvPr>
            <p:cNvSpPr/>
            <p:nvPr/>
          </p:nvSpPr>
          <p:spPr>
            <a:xfrm>
              <a:off x="832959" y="1830752"/>
              <a:ext cx="723900" cy="723900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" name="Right Arrow 90">
              <a:extLst>
                <a:ext uri="{FF2B5EF4-FFF2-40B4-BE49-F238E27FC236}">
                  <a16:creationId xmlns:a16="http://schemas.microsoft.com/office/drawing/2014/main" id="{4DFE0820-9884-4A4C-A06D-A334EDD1B050}"/>
                </a:ext>
              </a:extLst>
            </p:cNvPr>
            <p:cNvSpPr/>
            <p:nvPr/>
          </p:nvSpPr>
          <p:spPr>
            <a:xfrm>
              <a:off x="624467" y="2143965"/>
              <a:ext cx="521799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8" name="Right Arrow 91">
              <a:extLst>
                <a:ext uri="{FF2B5EF4-FFF2-40B4-BE49-F238E27FC236}">
                  <a16:creationId xmlns:a16="http://schemas.microsoft.com/office/drawing/2014/main" id="{A667981D-B7A1-479A-B107-3923C56DA933}"/>
                </a:ext>
              </a:extLst>
            </p:cNvPr>
            <p:cNvSpPr/>
            <p:nvPr/>
          </p:nvSpPr>
          <p:spPr>
            <a:xfrm rot="10800000">
              <a:off x="1248923" y="2143965"/>
              <a:ext cx="520661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2D3E10-0BB5-4F29-A509-47020005BE47}"/>
                </a:ext>
              </a:extLst>
            </p:cNvPr>
            <p:cNvSpPr/>
            <p:nvPr/>
          </p:nvSpPr>
          <p:spPr>
            <a:xfrm>
              <a:off x="520882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53AC95-9381-4F06-99E8-B1FA6358108D}"/>
              </a:ext>
            </a:extLst>
          </p:cNvPr>
          <p:cNvGrpSpPr/>
          <p:nvPr/>
        </p:nvGrpSpPr>
        <p:grpSpPr>
          <a:xfrm>
            <a:off x="4060898" y="1248896"/>
            <a:ext cx="1022206" cy="1022206"/>
            <a:chOff x="3972416" y="1519602"/>
            <a:chExt cx="1346200" cy="13462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F8E49C-D338-4491-AE9A-D123B3F064D8}"/>
                </a:ext>
              </a:extLst>
            </p:cNvPr>
            <p:cNvSpPr/>
            <p:nvPr/>
          </p:nvSpPr>
          <p:spPr>
            <a:xfrm>
              <a:off x="397241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94DFA7-4FEA-4E0A-99BB-7DEE099A732C}"/>
                </a:ext>
              </a:extLst>
            </p:cNvPr>
            <p:cNvSpPr/>
            <p:nvPr/>
          </p:nvSpPr>
          <p:spPr>
            <a:xfrm>
              <a:off x="4734075" y="1963311"/>
              <a:ext cx="455795" cy="455795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3" name="Right Arrow 96">
              <a:extLst>
                <a:ext uri="{FF2B5EF4-FFF2-40B4-BE49-F238E27FC236}">
                  <a16:creationId xmlns:a16="http://schemas.microsoft.com/office/drawing/2014/main" id="{76A15370-EEB5-43B3-AD70-187FDE14E01C}"/>
                </a:ext>
              </a:extLst>
            </p:cNvPr>
            <p:cNvSpPr/>
            <p:nvPr/>
          </p:nvSpPr>
          <p:spPr>
            <a:xfrm>
              <a:off x="4501158" y="2146894"/>
              <a:ext cx="433334" cy="142905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0E2614-1628-4835-8553-343A12880E9F}"/>
                </a:ext>
              </a:extLst>
            </p:cNvPr>
            <p:cNvSpPr/>
            <p:nvPr/>
          </p:nvSpPr>
          <p:spPr>
            <a:xfrm>
              <a:off x="4118216" y="2053849"/>
              <a:ext cx="299772" cy="299772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5CC937-4E27-4B2C-9161-F599B8FF0169}"/>
              </a:ext>
            </a:extLst>
          </p:cNvPr>
          <p:cNvGrpSpPr/>
          <p:nvPr/>
        </p:nvGrpSpPr>
        <p:grpSpPr>
          <a:xfrm>
            <a:off x="2471846" y="1248896"/>
            <a:ext cx="1022206" cy="1022206"/>
            <a:chOff x="2295050" y="1519602"/>
            <a:chExt cx="1346200" cy="13462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F9A06C-6229-4004-8B46-B5FA889103E3}"/>
                </a:ext>
              </a:extLst>
            </p:cNvPr>
            <p:cNvSpPr/>
            <p:nvPr/>
          </p:nvSpPr>
          <p:spPr>
            <a:xfrm>
              <a:off x="2697685" y="1930341"/>
              <a:ext cx="435806" cy="435806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A9C9F4-EFBE-4C90-96EB-39A5BB05C272}"/>
                </a:ext>
              </a:extLst>
            </p:cNvPr>
            <p:cNvSpPr/>
            <p:nvPr/>
          </p:nvSpPr>
          <p:spPr>
            <a:xfrm>
              <a:off x="2295050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78465C-C1C6-4E91-B8E7-65F4F2C09B4A}"/>
                </a:ext>
              </a:extLst>
            </p:cNvPr>
            <p:cNvSpPr/>
            <p:nvPr/>
          </p:nvSpPr>
          <p:spPr>
            <a:xfrm>
              <a:off x="2697685" y="1672890"/>
              <a:ext cx="472057" cy="472057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DF8407-16C5-44A9-B82E-5C19AD8956F2}"/>
                </a:ext>
              </a:extLst>
            </p:cNvPr>
            <p:cNvSpPr/>
            <p:nvPr/>
          </p:nvSpPr>
          <p:spPr>
            <a:xfrm>
              <a:off x="3183088" y="2186822"/>
              <a:ext cx="231005" cy="231005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4F5F7D-95C9-46E7-865B-CE1AA8FE2E2A}"/>
                </a:ext>
              </a:extLst>
            </p:cNvPr>
            <p:cNvCxnSpPr>
              <a:endCxn id="16" idx="3"/>
            </p:cNvCxnSpPr>
            <p:nvPr/>
          </p:nvCxnSpPr>
          <p:spPr>
            <a:xfrm flipV="1">
              <a:off x="2545914" y="2302325"/>
              <a:ext cx="215593" cy="252327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810477-C85E-4E6C-92C8-018AD974CC78}"/>
              </a:ext>
            </a:extLst>
          </p:cNvPr>
          <p:cNvGrpSpPr/>
          <p:nvPr/>
        </p:nvGrpSpPr>
        <p:grpSpPr>
          <a:xfrm>
            <a:off x="7239000" y="1248896"/>
            <a:ext cx="1022206" cy="1022206"/>
            <a:chOff x="7302973" y="1519602"/>
            <a:chExt cx="1346200" cy="13462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89E063-C723-41F4-BCDE-26A22B162914}"/>
                </a:ext>
              </a:extLst>
            </p:cNvPr>
            <p:cNvSpPr/>
            <p:nvPr/>
          </p:nvSpPr>
          <p:spPr>
            <a:xfrm>
              <a:off x="7302973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9204A7D-2F23-4D0F-A144-803FF20F5016}"/>
                </a:ext>
              </a:extLst>
            </p:cNvPr>
            <p:cNvSpPr/>
            <p:nvPr/>
          </p:nvSpPr>
          <p:spPr>
            <a:xfrm>
              <a:off x="7480499" y="1695958"/>
              <a:ext cx="992038" cy="992038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BABDCDF-DBE5-4DB7-9F40-9ACCB59D0D58}"/>
                </a:ext>
              </a:extLst>
            </p:cNvPr>
            <p:cNvCxnSpPr>
              <a:cxnSpLocks/>
            </p:cNvCxnSpPr>
            <p:nvPr/>
          </p:nvCxnSpPr>
          <p:spPr>
            <a:xfrm>
              <a:off x="7672427" y="2184491"/>
              <a:ext cx="246538" cy="24895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D2C1AE-BA26-4A7B-931D-FC306E057A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5039" y="1947972"/>
              <a:ext cx="415642" cy="48573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9B0522-5923-43BA-913F-08AC450BC41A}"/>
              </a:ext>
            </a:extLst>
          </p:cNvPr>
          <p:cNvGrpSpPr/>
          <p:nvPr/>
        </p:nvGrpSpPr>
        <p:grpSpPr>
          <a:xfrm>
            <a:off x="5649949" y="1248896"/>
            <a:ext cx="1022206" cy="1022206"/>
            <a:chOff x="5625606" y="1519602"/>
            <a:chExt cx="1346200" cy="13462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B4E86BB-8273-4A2F-A10C-90800F522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673" y="1828072"/>
              <a:ext cx="861721" cy="8617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ED6D5B-9813-4613-B3BB-14A473997364}"/>
                </a:ext>
              </a:extLst>
            </p:cNvPr>
            <p:cNvSpPr/>
            <p:nvPr/>
          </p:nvSpPr>
          <p:spPr>
            <a:xfrm>
              <a:off x="6336471" y="1679703"/>
              <a:ext cx="296624" cy="296624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30AA8A-56AB-4353-9FAB-E8A33B5DD966}"/>
                </a:ext>
              </a:extLst>
            </p:cNvPr>
            <p:cNvSpPr/>
            <p:nvPr/>
          </p:nvSpPr>
          <p:spPr>
            <a:xfrm>
              <a:off x="562560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923602-EAB8-4AFE-8DFD-3D36E8F91C49}"/>
              </a:ext>
            </a:extLst>
          </p:cNvPr>
          <p:cNvSpPr txBox="1"/>
          <p:nvPr/>
        </p:nvSpPr>
        <p:spPr>
          <a:xfrm>
            <a:off x="525465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endParaRPr lang="en-US" sz="1400" i="1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68A5A9-3009-4E00-A2F0-D3B13828AFFF}"/>
              </a:ext>
            </a:extLst>
          </p:cNvPr>
          <p:cNvSpPr txBox="1"/>
          <p:nvPr/>
        </p:nvSpPr>
        <p:spPr>
          <a:xfrm>
            <a:off x="3707493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8BF963-B812-448C-8330-8F1F94AEFCC5}"/>
              </a:ext>
            </a:extLst>
          </p:cNvPr>
          <p:cNvSpPr txBox="1"/>
          <p:nvPr/>
        </p:nvSpPr>
        <p:spPr>
          <a:xfrm>
            <a:off x="2092830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41B75-02F8-4DF5-8509-BFA840F8EB4C}"/>
              </a:ext>
            </a:extLst>
          </p:cNvPr>
          <p:cNvSpPr txBox="1"/>
          <p:nvPr/>
        </p:nvSpPr>
        <p:spPr>
          <a:xfrm>
            <a:off x="6893287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REFINE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C2E630-91F0-4B22-9F80-FDE10F7CF04A}"/>
              </a:ext>
            </a:extLst>
          </p:cNvPr>
          <p:cNvSpPr txBox="1"/>
          <p:nvPr/>
        </p:nvSpPr>
        <p:spPr>
          <a:xfrm>
            <a:off x="5327352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IDEATION &amp;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ENVISIONING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65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 txBox="1">
            <a:spLocks/>
          </p:cNvSpPr>
          <p:nvPr/>
        </p:nvSpPr>
        <p:spPr>
          <a:xfrm>
            <a:off x="380999" y="533399"/>
            <a:ext cx="8619163" cy="2230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Stakeholder </a:t>
            </a:r>
          </a:p>
          <a:p>
            <a:r>
              <a:rPr lang="en-US" sz="48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conversations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5256" y="2414426"/>
            <a:ext cx="806435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What has led us to start this project?</a:t>
            </a:r>
          </a:p>
          <a:p>
            <a:pPr marL="45720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What do we want to learn?</a:t>
            </a:r>
          </a:p>
          <a:p>
            <a:pPr marL="45720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What are we building?</a:t>
            </a:r>
          </a:p>
          <a:p>
            <a:pPr marL="45720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B3ADDF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What does success look like?</a:t>
            </a:r>
            <a:endParaRPr lang="en-US" sz="3200" dirty="0">
              <a:solidFill>
                <a:srgbClr val="B3ADDF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1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143000" y="4876800"/>
            <a:ext cx="601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>
                <a:solidFill>
                  <a:srgbClr val="B3ADDF"/>
                </a:solidFill>
                <a:latin typeface="Elephant" panose="02020904090505020303" pitchFamily="18" charset="0"/>
              </a:rPr>
              <a:t>Customer research</a:t>
            </a:r>
            <a:endParaRPr lang="en-US" sz="4000" i="1" dirty="0">
              <a:solidFill>
                <a:schemeClr val="accent5">
                  <a:lumMod val="50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60" name="Title 7">
            <a:extLst>
              <a:ext uri="{FF2B5EF4-FFF2-40B4-BE49-F238E27FC236}">
                <a16:creationId xmlns:a16="http://schemas.microsoft.com/office/drawing/2014/main" id="{F84C03B5-352E-4958-9163-3355C5DAAC5C}"/>
              </a:ext>
            </a:extLst>
          </p:cNvPr>
          <p:cNvSpPr txBox="1">
            <a:spLocks/>
          </p:cNvSpPr>
          <p:nvPr/>
        </p:nvSpPr>
        <p:spPr>
          <a:xfrm>
            <a:off x="228600" y="3733800"/>
            <a:ext cx="6278217" cy="990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Arial" pitchFamily="34" charset="0"/>
              </a:defRPr>
            </a:lvl1pPr>
          </a:lstStyle>
          <a:p>
            <a:r>
              <a:rPr lang="en-US" sz="7200" dirty="0">
                <a:solidFill>
                  <a:srgbClr val="5A566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Learning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A76E4F-F631-47D3-8112-899B18AE0E27}"/>
              </a:ext>
            </a:extLst>
          </p:cNvPr>
          <p:cNvCxnSpPr/>
          <p:nvPr/>
        </p:nvCxnSpPr>
        <p:spPr>
          <a:xfrm flipH="1" flipV="1">
            <a:off x="3558754" y="2567453"/>
            <a:ext cx="460061" cy="512217"/>
          </a:xfrm>
          <a:prstGeom prst="straightConnector1">
            <a:avLst/>
          </a:prstGeom>
          <a:ln w="57150">
            <a:solidFill>
              <a:srgbClr val="5A56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5C53467-4446-4B74-922B-2CB3AEFDA3DC}"/>
              </a:ext>
            </a:extLst>
          </p:cNvPr>
          <p:cNvGrpSpPr/>
          <p:nvPr/>
        </p:nvGrpSpPr>
        <p:grpSpPr>
          <a:xfrm>
            <a:off x="882794" y="1248896"/>
            <a:ext cx="1022206" cy="1022206"/>
            <a:chOff x="520882" y="1519602"/>
            <a:chExt cx="1346200" cy="1346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A2AEC42-D607-448C-9E95-877CE90FDE8F}"/>
                </a:ext>
              </a:extLst>
            </p:cNvPr>
            <p:cNvSpPr/>
            <p:nvPr/>
          </p:nvSpPr>
          <p:spPr>
            <a:xfrm>
              <a:off x="832959" y="1830752"/>
              <a:ext cx="723900" cy="723900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7" name="Right Arrow 90">
              <a:extLst>
                <a:ext uri="{FF2B5EF4-FFF2-40B4-BE49-F238E27FC236}">
                  <a16:creationId xmlns:a16="http://schemas.microsoft.com/office/drawing/2014/main" id="{4DFE0820-9884-4A4C-A06D-A334EDD1B050}"/>
                </a:ext>
              </a:extLst>
            </p:cNvPr>
            <p:cNvSpPr/>
            <p:nvPr/>
          </p:nvSpPr>
          <p:spPr>
            <a:xfrm>
              <a:off x="624467" y="2143965"/>
              <a:ext cx="521799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8" name="Right Arrow 91">
              <a:extLst>
                <a:ext uri="{FF2B5EF4-FFF2-40B4-BE49-F238E27FC236}">
                  <a16:creationId xmlns:a16="http://schemas.microsoft.com/office/drawing/2014/main" id="{A667981D-B7A1-479A-B107-3923C56DA933}"/>
                </a:ext>
              </a:extLst>
            </p:cNvPr>
            <p:cNvSpPr/>
            <p:nvPr/>
          </p:nvSpPr>
          <p:spPr>
            <a:xfrm rot="10800000">
              <a:off x="1248923" y="2143965"/>
              <a:ext cx="520661" cy="113682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E2D3E10-0BB5-4F29-A509-47020005BE47}"/>
                </a:ext>
              </a:extLst>
            </p:cNvPr>
            <p:cNvSpPr/>
            <p:nvPr/>
          </p:nvSpPr>
          <p:spPr>
            <a:xfrm>
              <a:off x="520882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53AC95-9381-4F06-99E8-B1FA6358108D}"/>
              </a:ext>
            </a:extLst>
          </p:cNvPr>
          <p:cNvGrpSpPr/>
          <p:nvPr/>
        </p:nvGrpSpPr>
        <p:grpSpPr>
          <a:xfrm>
            <a:off x="4060898" y="1248896"/>
            <a:ext cx="1022206" cy="1022206"/>
            <a:chOff x="3972416" y="1519602"/>
            <a:chExt cx="1346200" cy="13462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F8E49C-D338-4491-AE9A-D123B3F064D8}"/>
                </a:ext>
              </a:extLst>
            </p:cNvPr>
            <p:cNvSpPr/>
            <p:nvPr/>
          </p:nvSpPr>
          <p:spPr>
            <a:xfrm>
              <a:off x="397241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94DFA7-4FEA-4E0A-99BB-7DEE099A732C}"/>
                </a:ext>
              </a:extLst>
            </p:cNvPr>
            <p:cNvSpPr/>
            <p:nvPr/>
          </p:nvSpPr>
          <p:spPr>
            <a:xfrm>
              <a:off x="4734075" y="1963311"/>
              <a:ext cx="455795" cy="455795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3" name="Right Arrow 96">
              <a:extLst>
                <a:ext uri="{FF2B5EF4-FFF2-40B4-BE49-F238E27FC236}">
                  <a16:creationId xmlns:a16="http://schemas.microsoft.com/office/drawing/2014/main" id="{76A15370-EEB5-43B3-AD70-187FDE14E01C}"/>
                </a:ext>
              </a:extLst>
            </p:cNvPr>
            <p:cNvSpPr/>
            <p:nvPr/>
          </p:nvSpPr>
          <p:spPr>
            <a:xfrm>
              <a:off x="4501158" y="2146894"/>
              <a:ext cx="433334" cy="142905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60E2614-1628-4835-8553-343A12880E9F}"/>
                </a:ext>
              </a:extLst>
            </p:cNvPr>
            <p:cNvSpPr/>
            <p:nvPr/>
          </p:nvSpPr>
          <p:spPr>
            <a:xfrm>
              <a:off x="4118216" y="2053849"/>
              <a:ext cx="299772" cy="299772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5CC937-4E27-4B2C-9161-F599B8FF0169}"/>
              </a:ext>
            </a:extLst>
          </p:cNvPr>
          <p:cNvGrpSpPr/>
          <p:nvPr/>
        </p:nvGrpSpPr>
        <p:grpSpPr>
          <a:xfrm>
            <a:off x="2471846" y="1248896"/>
            <a:ext cx="1022206" cy="1022206"/>
            <a:chOff x="2295050" y="1519602"/>
            <a:chExt cx="1346200" cy="13462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F9A06C-6229-4004-8B46-B5FA889103E3}"/>
                </a:ext>
              </a:extLst>
            </p:cNvPr>
            <p:cNvSpPr/>
            <p:nvPr/>
          </p:nvSpPr>
          <p:spPr>
            <a:xfrm>
              <a:off x="2697685" y="1930341"/>
              <a:ext cx="435806" cy="435806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BA9C9F4-EFBE-4C90-96EB-39A5BB05C272}"/>
                </a:ext>
              </a:extLst>
            </p:cNvPr>
            <p:cNvSpPr/>
            <p:nvPr/>
          </p:nvSpPr>
          <p:spPr>
            <a:xfrm>
              <a:off x="2295050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78465C-C1C6-4E91-B8E7-65F4F2C09B4A}"/>
                </a:ext>
              </a:extLst>
            </p:cNvPr>
            <p:cNvSpPr/>
            <p:nvPr/>
          </p:nvSpPr>
          <p:spPr>
            <a:xfrm>
              <a:off x="2697685" y="1672890"/>
              <a:ext cx="472057" cy="472057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CDF8407-16C5-44A9-B82E-5C19AD8956F2}"/>
                </a:ext>
              </a:extLst>
            </p:cNvPr>
            <p:cNvSpPr/>
            <p:nvPr/>
          </p:nvSpPr>
          <p:spPr>
            <a:xfrm>
              <a:off x="3183088" y="2186822"/>
              <a:ext cx="231005" cy="231005"/>
            </a:xfrm>
            <a:prstGeom prst="ellipse">
              <a:avLst/>
            </a:prstGeom>
            <a:solidFill>
              <a:srgbClr val="B3ADDF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4F5F7D-95C9-46E7-865B-CE1AA8FE2E2A}"/>
                </a:ext>
              </a:extLst>
            </p:cNvPr>
            <p:cNvCxnSpPr>
              <a:endCxn id="16" idx="3"/>
            </p:cNvCxnSpPr>
            <p:nvPr/>
          </p:nvCxnSpPr>
          <p:spPr>
            <a:xfrm flipV="1">
              <a:off x="2545914" y="2302325"/>
              <a:ext cx="215593" cy="252327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810477-C85E-4E6C-92C8-018AD974CC78}"/>
              </a:ext>
            </a:extLst>
          </p:cNvPr>
          <p:cNvGrpSpPr/>
          <p:nvPr/>
        </p:nvGrpSpPr>
        <p:grpSpPr>
          <a:xfrm>
            <a:off x="7239000" y="1248896"/>
            <a:ext cx="1022206" cy="1022206"/>
            <a:chOff x="7302973" y="1519602"/>
            <a:chExt cx="1346200" cy="13462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89E063-C723-41F4-BCDE-26A22B162914}"/>
                </a:ext>
              </a:extLst>
            </p:cNvPr>
            <p:cNvSpPr/>
            <p:nvPr/>
          </p:nvSpPr>
          <p:spPr>
            <a:xfrm>
              <a:off x="7302973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9204A7D-2F23-4D0F-A144-803FF20F5016}"/>
                </a:ext>
              </a:extLst>
            </p:cNvPr>
            <p:cNvSpPr/>
            <p:nvPr/>
          </p:nvSpPr>
          <p:spPr>
            <a:xfrm>
              <a:off x="7480499" y="1695958"/>
              <a:ext cx="992038" cy="992038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BABDCDF-DBE5-4DB7-9F40-9ACCB59D0D58}"/>
                </a:ext>
              </a:extLst>
            </p:cNvPr>
            <p:cNvCxnSpPr>
              <a:cxnSpLocks/>
            </p:cNvCxnSpPr>
            <p:nvPr/>
          </p:nvCxnSpPr>
          <p:spPr>
            <a:xfrm>
              <a:off x="7672427" y="2184491"/>
              <a:ext cx="246538" cy="248954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D2C1AE-BA26-4A7B-931D-FC306E057A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5039" y="1947972"/>
              <a:ext cx="415642" cy="485738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9B0522-5923-43BA-913F-08AC450BC41A}"/>
              </a:ext>
            </a:extLst>
          </p:cNvPr>
          <p:cNvGrpSpPr/>
          <p:nvPr/>
        </p:nvGrpSpPr>
        <p:grpSpPr>
          <a:xfrm>
            <a:off x="5649949" y="1248896"/>
            <a:ext cx="1022206" cy="1022206"/>
            <a:chOff x="5625606" y="1519602"/>
            <a:chExt cx="1346200" cy="13462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B4E86BB-8273-4A2F-A10C-90800F522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0673" y="1828072"/>
              <a:ext cx="861721" cy="861721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ED6D5B-9813-4613-B3BB-14A473997364}"/>
                </a:ext>
              </a:extLst>
            </p:cNvPr>
            <p:cNvSpPr/>
            <p:nvPr/>
          </p:nvSpPr>
          <p:spPr>
            <a:xfrm>
              <a:off x="6336471" y="1679703"/>
              <a:ext cx="296624" cy="296624"/>
            </a:xfrm>
            <a:prstGeom prst="ellipse">
              <a:avLst/>
            </a:prstGeom>
            <a:solidFill>
              <a:srgbClr val="B3AD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30AA8A-56AB-4353-9FAB-E8A33B5DD966}"/>
                </a:ext>
              </a:extLst>
            </p:cNvPr>
            <p:cNvSpPr/>
            <p:nvPr/>
          </p:nvSpPr>
          <p:spPr>
            <a:xfrm>
              <a:off x="5625606" y="1519602"/>
              <a:ext cx="1346200" cy="1346200"/>
            </a:xfrm>
            <a:prstGeom prst="ellipse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l"/>
              <a:endParaRPr lang="en-US" sz="1400" dirty="0">
                <a:solidFill>
                  <a:schemeClr val="tx2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923602-EAB8-4AFE-8DFD-3D36E8F91C49}"/>
              </a:ext>
            </a:extLst>
          </p:cNvPr>
          <p:cNvSpPr txBox="1"/>
          <p:nvPr/>
        </p:nvSpPr>
        <p:spPr>
          <a:xfrm>
            <a:off x="525465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</a:t>
            </a:r>
            <a:endParaRPr lang="en-US" sz="1400" i="1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68A5A9-3009-4E00-A2F0-D3B13828AFFF}"/>
              </a:ext>
            </a:extLst>
          </p:cNvPr>
          <p:cNvSpPr txBox="1"/>
          <p:nvPr/>
        </p:nvSpPr>
        <p:spPr>
          <a:xfrm>
            <a:off x="3707493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8BF963-B812-448C-8330-8F1F94AEFCC5}"/>
              </a:ext>
            </a:extLst>
          </p:cNvPr>
          <p:cNvSpPr txBox="1"/>
          <p:nvPr/>
        </p:nvSpPr>
        <p:spPr>
          <a:xfrm>
            <a:off x="2092830" y="2293494"/>
            <a:ext cx="1724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41B75-02F8-4DF5-8509-BFA840F8EB4C}"/>
              </a:ext>
            </a:extLst>
          </p:cNvPr>
          <p:cNvSpPr txBox="1"/>
          <p:nvPr/>
        </p:nvSpPr>
        <p:spPr>
          <a:xfrm>
            <a:off x="6893287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REFINE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C2E630-91F0-4B22-9F80-FDE10F7CF04A}"/>
              </a:ext>
            </a:extLst>
          </p:cNvPr>
          <p:cNvSpPr txBox="1"/>
          <p:nvPr/>
        </p:nvSpPr>
        <p:spPr>
          <a:xfrm>
            <a:off x="5327352" y="2293494"/>
            <a:ext cx="1724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IDEATION &amp;</a:t>
            </a:r>
            <a:b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b="1" dirty="0">
                <a:solidFill>
                  <a:srgbClr val="5A566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ENVISIONING</a:t>
            </a:r>
            <a:endParaRPr lang="en-US" sz="1400" dirty="0">
              <a:solidFill>
                <a:srgbClr val="5A566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809515"/>
      </p:ext>
    </p:extLst>
  </p:cSld>
  <p:clrMapOvr>
    <a:masterClrMapping/>
  </p:clrMapOvr>
</p:sld>
</file>

<file path=ppt/theme/theme1.xml><?xml version="1.0" encoding="utf-8"?>
<a:theme xmlns:a="http://schemas.openxmlformats.org/drawingml/2006/main" name="LM Brand Template 2018 Print">
  <a:themeElements>
    <a:clrScheme name="LM PRINT COLORS 2018">
      <a:dk1>
        <a:srgbClr val="343741"/>
      </a:dk1>
      <a:lt1>
        <a:srgbClr val="F5F5F5"/>
      </a:lt1>
      <a:dk2>
        <a:srgbClr val="1A1446"/>
      </a:dk2>
      <a:lt2>
        <a:srgbClr val="FFFFFF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B0B0B0"/>
      </a:accent5>
      <a:accent6>
        <a:srgbClr val="343741"/>
      </a:accent6>
      <a:hlink>
        <a:srgbClr val="06748C"/>
      </a:hlink>
      <a:folHlink>
        <a:srgbClr val="000000"/>
      </a:folHlink>
    </a:clrScheme>
    <a:fontScheme name="LM 2018 corpor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I_white_template" id="{195C841A-2B45-4A24-BBC4-6560885976FD}" vid="{D2554FDF-170C-4266-85BD-8D09C67202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512469A9CEE74EBBC26FF4DDD41879" ma:contentTypeVersion="3" ma:contentTypeDescription="Create a new document." ma:contentTypeScope="" ma:versionID="39edb8845aaefae7ec1e7d8c045e9d86">
  <xsd:schema xmlns:xsd="http://www.w3.org/2001/XMLSchema" xmlns:xs="http://www.w3.org/2001/XMLSchema" xmlns:p="http://schemas.microsoft.com/office/2006/metadata/properties" xmlns:ns2="0a65161c-3990-4adf-9322-8bb0a3febc2a" targetNamespace="http://schemas.microsoft.com/office/2006/metadata/properties" ma:root="true" ma:fieldsID="76334aeceb35ca741c2dc7da1bbfb90a" ns2:_="">
    <xsd:import namespace="0a65161c-3990-4adf-9322-8bb0a3febc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65161c-3990-4adf-9322-8bb0a3febc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lmIntraResourceDocument" ma:contentTypeID="0x01010021BC974CC154D44197474AF36FB520F1005486BCA36CFAC1449C0DE859B84E40E6" ma:contentTypeVersion="34" ma:contentTypeDescription="Resource Document" ma:contentTypeScope="" ma:versionID="ccb3658d5fb13a99b52b6b4d9bff074a">
  <xsd:schema xmlns:xsd="http://www.w3.org/2001/XMLSchema" xmlns:xs="http://www.w3.org/2001/XMLSchema" xmlns:p="http://schemas.microsoft.com/office/2006/metadata/properties" xmlns:ns1="http://schemas.microsoft.com/sharepoint/v3" xmlns:ns2="dc19434a-4356-4699-a9ab-d150bc8cd177" xmlns:ns3="921b451d-1e46-4c18-8ccd-e08dee73baf0" targetNamespace="http://schemas.microsoft.com/office/2006/metadata/properties" ma:root="true" ma:fieldsID="64f332dfdbde7d2f5ef93afd401835ea" ns1:_="" ns2:_="" ns3:_="">
    <xsd:import namespace="http://schemas.microsoft.com/sharepoint/v3"/>
    <xsd:import namespace="dc19434a-4356-4699-a9ab-d150bc8cd177"/>
    <xsd:import namespace="921b451d-1e46-4c18-8ccd-e08dee73baf0"/>
    <xsd:element name="properties">
      <xsd:complexType>
        <xsd:sequence>
          <xsd:element name="documentManagement">
            <xsd:complexType>
              <xsd:all>
                <xsd:element ref="ns2:ExpirationDate" minOccurs="0"/>
                <xsd:element ref="ns2:myLibertyContentOwner"/>
                <xsd:element ref="ns3:lmIntraSBUandCorpDept" minOccurs="0"/>
                <xsd:element ref="ns2:myLibertyKeywords" minOccurs="0"/>
                <xsd:element ref="ns2:lmIntraDescription" minOccurs="0"/>
                <xsd:element ref="ns2:lmIntraAbstract" minOccurs="0"/>
                <xsd:element ref="ns1:URL" minOccurs="0"/>
                <xsd:element ref="ns2:lmIntraOperatingUnitCompany" minOccurs="0"/>
                <xsd:element ref="ns2:lmIntraFunctionalArea" minOccurs="0"/>
                <xsd:element ref="ns2:lmIntraDocumentType" minOccurs="0"/>
                <xsd:element ref="ns3:lmIntraSt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URL" ma:index="8" nillable="true" ma:displayName="URL" ma:hidden="true" ma:internalName="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19434a-4356-4699-a9ab-d150bc8cd177" elementFormDefault="qualified">
    <xsd:import namespace="http://schemas.microsoft.com/office/2006/documentManagement/types"/>
    <xsd:import namespace="http://schemas.microsoft.com/office/infopath/2007/PartnerControls"/>
    <xsd:element name="ExpirationDate" ma:index="1" nillable="true" ma:displayName="ExpirationDate" ma:description="Content expiration." ma:format="DateTime" ma:internalName="ExpirationDate">
      <xsd:simpleType>
        <xsd:restriction base="dms:DateTime"/>
      </xsd:simpleType>
    </xsd:element>
    <xsd:element name="myLibertyContentOwner" ma:index="2" ma:displayName="Content Owner" ma:list="UserInfo" ma:internalName="myLibertyContentOwne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yLibertyKeywords" ma:index="4" nillable="true" ma:displayName="Keywords" ma:description="Content keywords." ma:internalName="myLibertyKeywords">
      <xsd:simpleType>
        <xsd:restriction base="dms:Note"/>
      </xsd:simpleType>
    </xsd:element>
    <xsd:element name="lmIntraDescription" ma:index="5" nillable="true" ma:displayName="Description" ma:description="Specify content details." ma:internalName="lmIntraDescription" ma:readOnly="false">
      <xsd:simpleType>
        <xsd:restriction base="dms:Note"/>
      </xsd:simpleType>
    </xsd:element>
    <xsd:element name="lmIntraAbstract" ma:index="6" nillable="true" ma:displayName="Abstract" ma:description="Abstract" ma:internalName="lmIntraAbstract" ma:readOnly="false">
      <xsd:simpleType>
        <xsd:restriction base="dms:Note"/>
      </xsd:simpleType>
    </xsd:element>
    <xsd:element name="lmIntraOperatingUnitCompany" ma:index="13" nillable="true" ma:displayName="Operating Unit, Company, or Corporate Department" ma:hidden="true" ma:internalName="lmIntraOperatingUnitCompany" ma:readOnly="false">
      <xsd:simpleType>
        <xsd:restriction base="dms:Choice">
          <xsd:enumeration value="Agency Corporation Home Office"/>
          <xsd:enumeration value="Commercial Markets Property &amp; Casualty"/>
          <xsd:enumeration value="Complex &amp; Emerging Risks Claims"/>
          <xsd:enumeration value="Corporate Department"/>
          <xsd:enumeration value="Group Benefits"/>
          <xsd:enumeration value="Liberty International"/>
          <xsd:enumeration value="Liberty International Underwriters"/>
          <xsd:enumeration value="Liberty Mutual Reinsurance"/>
          <xsd:enumeration value="Liberty Mutual Surety"/>
          <xsd:enumeration value="Personal Markets"/>
          <xsd:enumeration value="Personal Markets Life"/>
          <xsd:enumeration value="Regional Companies Group"/>
          <xsd:enumeration value="America First Insurance"/>
          <xsd:enumeration value="Colorado Casualty"/>
          <xsd:enumeration value="Golden Eagle Insurance"/>
          <xsd:enumeration value="Indiana Insurance"/>
          <xsd:enumeration value="Liberty Agency Underwriters"/>
          <xsd:enumeration value="Liberty Northwest"/>
          <xsd:enumeration value="Montgomery Insurance"/>
          <xsd:enumeration value="Ohio Casualty"/>
          <xsd:enumeration value="Peerless Insurance"/>
          <xsd:enumeration value="Safeco Insurance"/>
          <xsd:enumeration value="Summit"/>
          <xsd:enumeration value="Other"/>
        </xsd:restriction>
      </xsd:simpleType>
    </xsd:element>
    <xsd:element name="lmIntraFunctionalArea" ma:index="14" nillable="true" ma:displayName="Topic Area" ma:format="Dropdown" ma:hidden="true" ma:internalName="lmIntraFunctionalArea" ma:readOnly="false">
      <xsd:simpleType>
        <xsd:restriction base="dms:Choice">
          <xsd:enumeration value="Accounting"/>
          <xsd:enumeration value="Actuarial"/>
          <xsd:enumeration value="Agents/Brokers"/>
          <xsd:enumeration value="Audit"/>
          <xsd:enumeration value="Business Continuity"/>
          <xsd:enumeration value="Business Process Improvement"/>
          <xsd:enumeration value="Claims"/>
          <xsd:enumeration value="Commercial Lines Service Center"/>
          <xsd:enumeration value="Commercial Lines Underwriting"/>
          <xsd:enumeration value="Communications/Marketing"/>
          <xsd:enumeration value="Compliance"/>
          <xsd:enumeration value="Customer Service"/>
          <xsd:enumeration value="Employee Benefits"/>
          <xsd:enumeration value="Finance &amp; Treasury"/>
          <xsd:enumeration value="Human Resources"/>
          <xsd:enumeration value="Information Technology"/>
          <xsd:enumeration value="Investments"/>
          <xsd:enumeration value="Legal"/>
          <xsd:enumeration value="Loss Prevention"/>
          <xsd:enumeration value="National Program Management"/>
          <xsd:enumeration value="Office Operations Managers"/>
          <xsd:enumeration value="Premium Audit"/>
          <xsd:enumeration value="Processing"/>
          <xsd:enumeration value="Procurement"/>
          <xsd:enumeration value="Product Management"/>
          <xsd:enumeration value="Public Affairs"/>
          <xsd:enumeration value="Quality Management"/>
          <xsd:enumeration value="Real Estate"/>
          <xsd:enumeration value="Reinsurance"/>
          <xsd:enumeration value="Safety"/>
          <xsd:enumeration value="Sales/Distribution"/>
          <xsd:enumeration value="Security Operations"/>
          <xsd:enumeration value="Strategy &amp; Operations"/>
          <xsd:enumeration value="Systems and Applications"/>
          <xsd:enumeration value="Tax"/>
          <xsd:enumeration value="Tenant Services"/>
          <xsd:enumeration value="Training"/>
          <xsd:enumeration value="Travel"/>
          <xsd:enumeration value="Underwriting Operations"/>
          <xsd:enumeration value="Workflows"/>
          <xsd:enumeration value="Other"/>
        </xsd:restriction>
      </xsd:simpleType>
    </xsd:element>
    <xsd:element name="lmIntraDocumentType" ma:index="15" nillable="true" ma:displayName="Document Type" ma:description="Type of document being created." ma:format="Dropdown" ma:hidden="true" ma:internalName="lmIntraDocumentType" ma:readOnly="false">
      <xsd:simpleType>
        <xsd:restriction base="dms:Choice">
          <xsd:enumeration value="Bulletins"/>
          <xsd:enumeration value="Calendars"/>
          <xsd:enumeration value="Courses &amp; Training"/>
          <xsd:enumeration value="Directories"/>
          <xsd:enumeration value="Forms"/>
          <xsd:enumeration value="Guides"/>
          <xsd:enumeration value="Lists"/>
          <xsd:enumeration value="Manuals"/>
          <xsd:enumeration value="Marketing Brochures"/>
          <xsd:enumeration value="Organizational Announcements"/>
          <xsd:enumeration value="Organizational Charts"/>
          <xsd:enumeration value="Policies/Protocols"/>
          <xsd:enumeration value="Presentations"/>
          <xsd:enumeration value="Rating Plans (links to Outside)"/>
          <xsd:enumeration value="Reports"/>
          <xsd:enumeration value="Reference Materials"/>
          <xsd:enumeration value="Schedules"/>
          <xsd:enumeration value="Spreadsheets"/>
          <xsd:enumeration value="Success/Value stories"/>
          <xsd:enumeration value="Templates"/>
          <xsd:enumeration value="Tools &amp; Tip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b451d-1e46-4c18-8ccd-e08dee73baf0" elementFormDefault="qualified">
    <xsd:import namespace="http://schemas.microsoft.com/office/2006/documentManagement/types"/>
    <xsd:import namespace="http://schemas.microsoft.com/office/infopath/2007/PartnerControls"/>
    <xsd:element name="lmIntraSBUandCorpDept" ma:index="3" nillable="true" ma:displayName="SBU or Department" ma:format="Dropdown" ma:internalName="lmIntraSBUandCorpDept">
      <xsd:simpleType>
        <xsd:restriction base="dms:Choice">
          <xsd:enumeration value="Commercial Insurance"/>
          <xsd:enumeration value="Corporate"/>
          <xsd:enumeration value="Global Specialty"/>
          <xsd:enumeration value="Liberty International"/>
          <xsd:enumeration value="Personal Insurance"/>
          <xsd:enumeration value="GCM"/>
          <xsd:enumeration value="GCM East"/>
          <xsd:enumeration value="GCM West"/>
          <xsd:enumeration value="USCM"/>
        </xsd:restriction>
      </xsd:simpleType>
    </xsd:element>
    <xsd:element name="lmIntraState" ma:index="18" nillable="true" ma:displayName="State" ma:description="State description." ma:hidden="true" ma:internalName="lmIntraState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K"/>
                    <xsd:enumeration value="AL"/>
                    <xsd:enumeration value="AR"/>
                    <xsd:enumeration value="AZ"/>
                    <xsd:enumeration value="CA"/>
                    <xsd:enumeration value="CO"/>
                    <xsd:enumeration value="CT"/>
                    <xsd:enumeration value="DE"/>
                    <xsd:enumeration value="DC"/>
                    <xsd:enumeration value="FL"/>
                    <xsd:enumeration value="GA"/>
                    <xsd:enumeration value="HI"/>
                    <xsd:enumeration value="IA"/>
                    <xsd:enumeration value="ID"/>
                    <xsd:enumeration value="IL"/>
                    <xsd:enumeration value="IN"/>
                    <xsd:enumeration value="KS"/>
                    <xsd:enumeration value="KY"/>
                    <xsd:enumeration value="LA"/>
                    <xsd:enumeration value="MA"/>
                    <xsd:enumeration value="MD"/>
                    <xsd:enumeration value="ME"/>
                    <xsd:enumeration value="MI"/>
                    <xsd:enumeration value="MN"/>
                    <xsd:enumeration value="MO"/>
                    <xsd:enumeration value="MS"/>
                    <xsd:enumeration value="MT"/>
                    <xsd:enumeration value="NC"/>
                    <xsd:enumeration value="ND"/>
                    <xsd:enumeration value="NE"/>
                    <xsd:enumeration value="NH"/>
                    <xsd:enumeration value="NJ"/>
                    <xsd:enumeration value="NM"/>
                    <xsd:enumeration value="NV"/>
                    <xsd:enumeration value="NY"/>
                    <xsd:enumeration value="OH"/>
                    <xsd:enumeration value="OK"/>
                    <xsd:enumeration value="OR"/>
                    <xsd:enumeration value="PA"/>
                    <xsd:enumeration value="RI"/>
                    <xsd:enumeration value="SC"/>
                    <xsd:enumeration value="SD"/>
                    <xsd:enumeration value="TN"/>
                    <xsd:enumeration value="TX"/>
                    <xsd:enumeration value="UT"/>
                    <xsd:enumeration value="VA"/>
                    <xsd:enumeration value="VT"/>
                    <xsd:enumeration value="WA"/>
                    <xsd:enumeration value="WI"/>
                    <xsd:enumeration value="WV"/>
                    <xsd:enumeration value="WY"/>
                    <xsd:enumeration value="All States"/>
                    <xsd:enumeration value="AFI States (TX, OK, KS, LA, AR, MO)"/>
                    <xsd:enumeration value="CCI States (WY, UT, CO, NM, NV, AZ)"/>
                    <xsd:enumeration value="GEI States (CA)"/>
                    <xsd:enumeration value="IIC States (ND, SD, NE, MN, IA, MI,WI, IL, IN)"/>
                    <xsd:enumeration value="LNW States (AK, WA, OR, ID, MT)"/>
                    <xsd:enumeration value="MIC States (TN, NC, SC, GA, FL, AL, MS)"/>
                    <xsd:enumeration value="OCI States (OH, KY, DC, PA, VA, WV, DE, MD)"/>
                    <xsd:enumeration value="PIC States (ME, VT, NH, MA, RI, CT, NY, NJ)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7" ma:displayName="Content Type"/>
        <xsd:element ref="dc:title" maxOccurs="1" ma:index="0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7942EE-AB84-4633-9D2E-0499F0D0A237}">
  <ds:schemaRefs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http://purl.org/dc/terms/"/>
    <ds:schemaRef ds:uri="921b451d-1e46-4c18-8ccd-e08dee73baf0"/>
    <ds:schemaRef ds:uri="dc19434a-4356-4699-a9ab-d150bc8cd17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1F9721-5D7F-4C0E-9647-8A9D129291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E90A68-B9EF-4181-A172-5F091733CFF9}"/>
</file>

<file path=customXml/itemProps4.xml><?xml version="1.0" encoding="utf-8"?>
<ds:datastoreItem xmlns:ds="http://schemas.openxmlformats.org/officeDocument/2006/customXml" ds:itemID="{3DC21160-3669-4044-8CF3-5A7FC7F6C8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c19434a-4356-4699-a9ab-d150bc8cd177"/>
    <ds:schemaRef ds:uri="921b451d-1e46-4c18-8ccd-e08dee73ba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LMI_white_template (1)</Template>
  <TotalTime>3673</TotalTime>
  <Words>948</Words>
  <Application>Microsoft Office PowerPoint</Application>
  <PresentationFormat>On-screen Show (4:3)</PresentationFormat>
  <Paragraphs>202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Aharoni</vt:lpstr>
      <vt:lpstr>Arial</vt:lpstr>
      <vt:lpstr>Calibri</vt:lpstr>
      <vt:lpstr>Calibri Light</vt:lpstr>
      <vt:lpstr>Elephant</vt:lpstr>
      <vt:lpstr>Human Sans ExtraLight</vt:lpstr>
      <vt:lpstr>Wingdings</vt:lpstr>
      <vt:lpstr>Wingdings 2</vt:lpstr>
      <vt:lpstr>LM Brand Template 2018 Print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Liberty Mutual Insurance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Here (This template can be used for both print and projection)</dc:title>
  <dc:creator>Margaret Kelleher</dc:creator>
  <cp:lastModifiedBy>Kelleher, Margaret</cp:lastModifiedBy>
  <cp:revision>37</cp:revision>
  <dcterms:created xsi:type="dcterms:W3CDTF">2018-10-16T17:33:44Z</dcterms:created>
  <dcterms:modified xsi:type="dcterms:W3CDTF">2019-02-20T10:28:35Z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 Updated By">
    <vt:lpwstr>169774</vt:lpwstr>
  </property>
  <property fmtid="{D5CDD505-2E9C-101B-9397-08002B2CF9AE}" pid="3" name="ContentTypeId">
    <vt:lpwstr>0x010100A0512469A9CEE74EBBC26FF4DDD41879</vt:lpwstr>
  </property>
</Properties>
</file>